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99" r:id="rId4"/>
    <p:sldId id="261" r:id="rId5"/>
    <p:sldId id="260"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7" r:id="rId20"/>
    <p:sldId id="279" r:id="rId21"/>
    <p:sldId id="278" r:id="rId22"/>
    <p:sldId id="280" r:id="rId23"/>
    <p:sldId id="281" r:id="rId24"/>
    <p:sldId id="282" r:id="rId25"/>
    <p:sldId id="283" r:id="rId26"/>
    <p:sldId id="284"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301" r:id="rId41"/>
    <p:sldId id="30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FC NACIONAL 2016-2019" initials="MN2" lastIdx="1" clrIdx="0">
    <p:extLst>
      <p:ext uri="{19B8F6BF-5375-455C-9EA6-DF929625EA0E}">
        <p15:presenceInfo xmlns:p15="http://schemas.microsoft.com/office/powerpoint/2012/main" userId="b348951f3f84c3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A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51" autoAdjust="0"/>
  </p:normalViewPr>
  <p:slideViewPr>
    <p:cSldViewPr snapToGrid="0" snapToObjects="1">
      <p:cViewPr varScale="1">
        <p:scale>
          <a:sx n="67" d="100"/>
          <a:sy n="67" d="100"/>
        </p:scale>
        <p:origin x="1476" y="48"/>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C02739BC-70B7-450E-B346-3A006AED3F14}">
      <dgm:prSet custT="1"/>
      <dgm:spPr>
        <a:solidFill>
          <a:schemeClr val="accent1">
            <a:lumMod val="60000"/>
            <a:lumOff val="40000"/>
          </a:schemeClr>
        </a:solidFill>
      </dgm:spPr>
      <dgm:t>
        <a:bodyPr/>
        <a:lstStyle/>
        <a:p>
          <a:r>
            <a:rPr lang="es-MX" sz="2000" b="1" dirty="0">
              <a:solidFill>
                <a:schemeClr val="tx1"/>
              </a:solidFill>
            </a:rPr>
            <a:t>Que somos un solo movimiento en todos los sectores, en todas las Diócesis y en toda la República.</a:t>
          </a:r>
        </a:p>
      </dgm:t>
    </dgm:pt>
    <dgm:pt modelId="{13DE5742-5527-45D9-8032-BFAD4B028F5E}" type="parTrans" cxnId="{FE28011E-5481-44A2-9ED6-3519B3D85049}">
      <dgm:prSet/>
      <dgm:spPr/>
      <dgm:t>
        <a:bodyPr/>
        <a:lstStyle/>
        <a:p>
          <a:endParaRPr lang="es-MX"/>
        </a:p>
      </dgm:t>
    </dgm:pt>
    <dgm:pt modelId="{4BA480CA-E8CC-418B-A35C-5C21126574A2}" type="sibTrans" cxnId="{FE28011E-5481-44A2-9ED6-3519B3D85049}">
      <dgm:prSet/>
      <dgm:spPr/>
      <dgm:t>
        <a:bodyPr/>
        <a:lstStyle/>
        <a:p>
          <a:endParaRPr lang="es-MX"/>
        </a:p>
      </dgm:t>
    </dgm:pt>
    <dgm:pt modelId="{266317EA-CD31-406A-BCE2-B222E2478A6A}">
      <dgm:prSet custT="1"/>
      <dgm:spPr>
        <a:solidFill>
          <a:schemeClr val="bg1">
            <a:lumMod val="75000"/>
          </a:schemeClr>
        </a:solidFill>
      </dgm:spPr>
      <dgm:t>
        <a:bodyPr/>
        <a:lstStyle/>
        <a:p>
          <a:r>
            <a:rPr lang="es-MX" sz="1600" b="1" dirty="0">
              <a:solidFill>
                <a:schemeClr val="tx1"/>
              </a:solidFill>
            </a:rPr>
            <a:t>Que todos somos responsables de que el MFC se forme desde la base, es decir desde el equipo del CBF de primer nivel, hasta llegar al ECN.</a:t>
          </a:r>
        </a:p>
      </dgm:t>
    </dgm:pt>
    <dgm:pt modelId="{F96CA827-A1A3-4AA7-AE15-69672D0FD082}" type="parTrans" cxnId="{863D1AC4-5E91-4274-9077-0F8806C53388}">
      <dgm:prSet/>
      <dgm:spPr/>
      <dgm:t>
        <a:bodyPr/>
        <a:lstStyle/>
        <a:p>
          <a:endParaRPr lang="es-MX"/>
        </a:p>
      </dgm:t>
    </dgm:pt>
    <dgm:pt modelId="{F3EC8A4D-ADFF-4C9A-A927-B221E28D79ED}" type="sibTrans" cxnId="{863D1AC4-5E91-4274-9077-0F8806C53388}">
      <dgm:prSet/>
      <dgm:spPr/>
      <dgm:t>
        <a:bodyPr/>
        <a:lstStyle/>
        <a:p>
          <a:endParaRPr lang="es-MX"/>
        </a:p>
      </dgm:t>
    </dgm:pt>
    <dgm:pt modelId="{E796D331-9E93-45B9-B9E7-556E1B1FB1FC}">
      <dgm:prSet custT="1"/>
      <dgm:spPr>
        <a:solidFill>
          <a:schemeClr val="bg2">
            <a:lumMod val="90000"/>
          </a:schemeClr>
        </a:solidFill>
      </dgm:spPr>
      <dgm:t>
        <a:bodyPr/>
        <a:lstStyle/>
        <a:p>
          <a:r>
            <a:rPr lang="es-MX" sz="1400" b="1" dirty="0">
              <a:solidFill>
                <a:schemeClr val="tx1"/>
              </a:solidFill>
            </a:rPr>
            <a:t>Que somos corresponsables de que el MFC crezca y funcione hasta dar los frutos que Dios espera de él: que las familias sean formadoras de personas, educadoras en la fe, defensoras de la vida y por lo tanto comprometidas activamente en el desarrollo integral de la comunidad, a través de sus miembros</a:t>
          </a:r>
        </a:p>
      </dgm:t>
    </dgm:pt>
    <dgm:pt modelId="{892A36C3-65A2-4CDA-843C-ED230D287093}" type="parTrans" cxnId="{73512522-2C49-40E9-AE6F-797A27E3E178}">
      <dgm:prSet/>
      <dgm:spPr/>
      <dgm:t>
        <a:bodyPr/>
        <a:lstStyle/>
        <a:p>
          <a:endParaRPr lang="es-MX"/>
        </a:p>
      </dgm:t>
    </dgm:pt>
    <dgm:pt modelId="{0B78C06D-8FD9-46E4-AFAA-10A704D56766}" type="sibTrans" cxnId="{73512522-2C49-40E9-AE6F-797A27E3E178}">
      <dgm:prSet/>
      <dgm:spPr/>
      <dgm:t>
        <a:bodyPr/>
        <a:lstStyle/>
        <a:p>
          <a:endParaRPr lang="es-MX"/>
        </a:p>
      </dgm:t>
    </dgm:pt>
    <dgm:pt modelId="{1F379DA3-9DBC-4D1F-B8DE-C2A14155D7E8}">
      <dgm:prSet custT="1"/>
      <dgm:spPr>
        <a:solidFill>
          <a:schemeClr val="accent2">
            <a:lumMod val="40000"/>
            <a:lumOff val="60000"/>
          </a:schemeClr>
        </a:solidFill>
      </dgm:spPr>
      <dgm:t>
        <a:bodyPr/>
        <a:lstStyle/>
        <a:p>
          <a:r>
            <a:rPr lang="es-MX" sz="1600" b="1" dirty="0">
              <a:solidFill>
                <a:schemeClr val="tx1"/>
              </a:solidFill>
            </a:rPr>
            <a:t>Que además de valores de Justicia y Solidaridad, el área III debe transmitir y propiciar la vivencia de otros valores en todos los niveles y ámbitos del MFC, como la honradez, la generosidad, la confianza, el respeto, la empatía, la fraternidad y la caridad</a:t>
          </a:r>
          <a:r>
            <a:rPr lang="es-MX" sz="1400" dirty="0"/>
            <a:t>.</a:t>
          </a:r>
        </a:p>
      </dgm:t>
    </dgm:pt>
    <dgm:pt modelId="{FEF404A8-01EF-4B33-873E-C4E62E3F1C84}" type="parTrans" cxnId="{27DB1F92-D29C-477E-ADED-38D46BEFE4EA}">
      <dgm:prSet/>
      <dgm:spPr/>
      <dgm:t>
        <a:bodyPr/>
        <a:lstStyle/>
        <a:p>
          <a:endParaRPr lang="es-MX"/>
        </a:p>
      </dgm:t>
    </dgm:pt>
    <dgm:pt modelId="{D7A57BBA-9939-47D7-94C4-1A6F64063170}" type="sibTrans" cxnId="{27DB1F92-D29C-477E-ADED-38D46BEFE4EA}">
      <dgm:prSet/>
      <dgm:spPr/>
      <dgm:t>
        <a:bodyPr/>
        <a:lstStyle/>
        <a:p>
          <a:endParaRPr lang="es-MX"/>
        </a:p>
      </dgm:t>
    </dgm:pt>
    <dgm:pt modelId="{F3E123EA-67CE-4F5B-915D-B931CF7B24F9}">
      <dgm:prSet custT="1"/>
      <dgm:spPr>
        <a:solidFill>
          <a:schemeClr val="bg1">
            <a:lumMod val="75000"/>
          </a:schemeClr>
        </a:solidFill>
      </dgm:spPr>
      <dgm:t>
        <a:bodyPr/>
        <a:lstStyle/>
        <a:p>
          <a:r>
            <a:rPr lang="es-MX" sz="1800" b="1" dirty="0">
              <a:solidFill>
                <a:schemeClr val="tx1"/>
              </a:solidFill>
            </a:rPr>
            <a:t>Que debemos planear, organizar, integrar, dirigir y evaluar los recursos de nuestro MFC para así aplicar un ciclo de administración eficiente en donde nuestros hermanos son lo más importante.   </a:t>
          </a:r>
        </a:p>
      </dgm:t>
    </dgm:pt>
    <dgm:pt modelId="{6765FB9C-D8F5-4B1B-8290-5DCA7AEDFF4E}" type="parTrans" cxnId="{CB16E590-A4C3-482B-8311-C9643DCC980A}">
      <dgm:prSet/>
      <dgm:spPr/>
      <dgm:t>
        <a:bodyPr/>
        <a:lstStyle/>
        <a:p>
          <a:endParaRPr lang="es-MX"/>
        </a:p>
      </dgm:t>
    </dgm:pt>
    <dgm:pt modelId="{E18C081E-D077-466B-8B71-379F6BE23920}" type="sibTrans" cxnId="{CB16E590-A4C3-482B-8311-C9643DCC980A}">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pt>
    <dgm:pt modelId="{5890E486-D4D9-4D44-8338-D935053B3C91}" type="pres">
      <dgm:prSet presAssocID="{C02739BC-70B7-450E-B346-3A006AED3F14}" presName="node" presStyleLbl="node1" presStyleIdx="0" presStyleCnt="5" custScaleX="114359" custScaleY="124181" custLinFactNeighborX="10" custLinFactNeighborY="2184">
        <dgm:presLayoutVars>
          <dgm:bulletEnabled val="1"/>
        </dgm:presLayoutVars>
      </dgm:prSet>
      <dgm:spPr/>
    </dgm:pt>
    <dgm:pt modelId="{23115BED-9445-411F-934E-1241389B75A0}" type="pres">
      <dgm:prSet presAssocID="{4BA480CA-E8CC-418B-A35C-5C21126574A2}" presName="sibTrans" presStyleCnt="0"/>
      <dgm:spPr/>
    </dgm:pt>
    <dgm:pt modelId="{C7EAA5C0-C1FA-47E8-9BF5-B14335E1FBB9}" type="pres">
      <dgm:prSet presAssocID="{266317EA-CD31-406A-BCE2-B222E2478A6A}" presName="node" presStyleLbl="node1" presStyleIdx="1" presStyleCnt="5" custScaleX="102110" custScaleY="119020">
        <dgm:presLayoutVars>
          <dgm:bulletEnabled val="1"/>
        </dgm:presLayoutVars>
      </dgm:prSet>
      <dgm:spPr/>
    </dgm:pt>
    <dgm:pt modelId="{B502CD8D-4806-4EE9-AE27-B9102C5295E0}" type="pres">
      <dgm:prSet presAssocID="{F3EC8A4D-ADFF-4C9A-A927-B221E28D79ED}" presName="sibTrans" presStyleCnt="0"/>
      <dgm:spPr/>
    </dgm:pt>
    <dgm:pt modelId="{3E9EF020-5D93-4593-AF4B-3C2A0FE3D880}" type="pres">
      <dgm:prSet presAssocID="{E796D331-9E93-45B9-B9E7-556E1B1FB1FC}" presName="node" presStyleLbl="node1" presStyleIdx="2" presStyleCnt="5" custScaleX="156024" custScaleY="126775">
        <dgm:presLayoutVars>
          <dgm:bulletEnabled val="1"/>
        </dgm:presLayoutVars>
      </dgm:prSet>
      <dgm:spPr/>
    </dgm:pt>
    <dgm:pt modelId="{88BF771E-359A-4532-B07D-E701381D7914}" type="pres">
      <dgm:prSet presAssocID="{0B78C06D-8FD9-46E4-AFAA-10A704D56766}" presName="sibTrans" presStyleCnt="0"/>
      <dgm:spPr/>
    </dgm:pt>
    <dgm:pt modelId="{0513893F-6889-450F-A5A0-FEF89576F7DC}" type="pres">
      <dgm:prSet presAssocID="{1F379DA3-9DBC-4D1F-B8DE-C2A14155D7E8}" presName="node" presStyleLbl="node1" presStyleIdx="3" presStyleCnt="5" custScaleX="146368" custScaleY="135618" custLinFactNeighborX="2910" custLinFactNeighborY="-441">
        <dgm:presLayoutVars>
          <dgm:bulletEnabled val="1"/>
        </dgm:presLayoutVars>
      </dgm:prSet>
      <dgm:spPr/>
    </dgm:pt>
    <dgm:pt modelId="{B9331AED-10FF-4D24-9350-84A0685605E9}" type="pres">
      <dgm:prSet presAssocID="{D7A57BBA-9939-47D7-94C4-1A6F64063170}" presName="sibTrans" presStyleCnt="0"/>
      <dgm:spPr/>
    </dgm:pt>
    <dgm:pt modelId="{4464E76D-CC78-4CF7-9860-C47B980272BC}" type="pres">
      <dgm:prSet presAssocID="{F3E123EA-67CE-4F5B-915D-B931CF7B24F9}" presName="node" presStyleLbl="node1" presStyleIdx="4" presStyleCnt="5" custScaleX="192949" custScaleY="119020" custLinFactNeighborX="30337" custLinFactNeighborY="972">
        <dgm:presLayoutVars>
          <dgm:bulletEnabled val="1"/>
        </dgm:presLayoutVars>
      </dgm:prSet>
      <dgm:spPr/>
    </dgm:pt>
  </dgm:ptLst>
  <dgm:cxnLst>
    <dgm:cxn modelId="{2449410A-A2C1-4B38-B92B-2F59422F1C97}" type="presOf" srcId="{F3E123EA-67CE-4F5B-915D-B931CF7B24F9}" destId="{4464E76D-CC78-4CF7-9860-C47B980272BC}" srcOrd="0" destOrd="0" presId="urn:microsoft.com/office/officeart/2005/8/layout/default"/>
    <dgm:cxn modelId="{FE28011E-5481-44A2-9ED6-3519B3D85049}" srcId="{5B09720B-36C5-4822-BE05-518ADF2EBA3E}" destId="{C02739BC-70B7-450E-B346-3A006AED3F14}" srcOrd="0" destOrd="0" parTransId="{13DE5742-5527-45D9-8032-BFAD4B028F5E}" sibTransId="{4BA480CA-E8CC-418B-A35C-5C21126574A2}"/>
    <dgm:cxn modelId="{73512522-2C49-40E9-AE6F-797A27E3E178}" srcId="{5B09720B-36C5-4822-BE05-518ADF2EBA3E}" destId="{E796D331-9E93-45B9-B9E7-556E1B1FB1FC}" srcOrd="2" destOrd="0" parTransId="{892A36C3-65A2-4CDA-843C-ED230D287093}" sibTransId="{0B78C06D-8FD9-46E4-AFAA-10A704D56766}"/>
    <dgm:cxn modelId="{D80BB447-03B6-4E14-A98E-2434B9BF005B}" type="presOf" srcId="{266317EA-CD31-406A-BCE2-B222E2478A6A}" destId="{C7EAA5C0-C1FA-47E8-9BF5-B14335E1FBB9}" srcOrd="0" destOrd="0" presId="urn:microsoft.com/office/officeart/2005/8/layout/default"/>
    <dgm:cxn modelId="{CB16E590-A4C3-482B-8311-C9643DCC980A}" srcId="{5B09720B-36C5-4822-BE05-518ADF2EBA3E}" destId="{F3E123EA-67CE-4F5B-915D-B931CF7B24F9}" srcOrd="4" destOrd="0" parTransId="{6765FB9C-D8F5-4B1B-8290-5DCA7AEDFF4E}" sibTransId="{E18C081E-D077-466B-8B71-379F6BE23920}"/>
    <dgm:cxn modelId="{27DB1F92-D29C-477E-ADED-38D46BEFE4EA}" srcId="{5B09720B-36C5-4822-BE05-518ADF2EBA3E}" destId="{1F379DA3-9DBC-4D1F-B8DE-C2A14155D7E8}" srcOrd="3" destOrd="0" parTransId="{FEF404A8-01EF-4B33-873E-C4E62E3F1C84}" sibTransId="{D7A57BBA-9939-47D7-94C4-1A6F64063170}"/>
    <dgm:cxn modelId="{211C3AC2-FE3C-4996-9A6B-7B15511DD73B}" type="presOf" srcId="{5B09720B-36C5-4822-BE05-518ADF2EBA3E}" destId="{B0398DAC-8837-4548-BA3D-6683B5C70760}" srcOrd="0" destOrd="0" presId="urn:microsoft.com/office/officeart/2005/8/layout/default"/>
    <dgm:cxn modelId="{863D1AC4-5E91-4274-9077-0F8806C53388}" srcId="{5B09720B-36C5-4822-BE05-518ADF2EBA3E}" destId="{266317EA-CD31-406A-BCE2-B222E2478A6A}" srcOrd="1" destOrd="0" parTransId="{F96CA827-A1A3-4AA7-AE15-69672D0FD082}" sibTransId="{F3EC8A4D-ADFF-4C9A-A927-B221E28D79ED}"/>
    <dgm:cxn modelId="{0D4A04CB-E87E-4B04-A961-242FC076DB3F}" type="presOf" srcId="{1F379DA3-9DBC-4D1F-B8DE-C2A14155D7E8}" destId="{0513893F-6889-450F-A5A0-FEF89576F7DC}" srcOrd="0" destOrd="0" presId="urn:microsoft.com/office/officeart/2005/8/layout/default"/>
    <dgm:cxn modelId="{D0052EE7-42CD-4962-8BF9-1E30CC6DA951}" type="presOf" srcId="{E796D331-9E93-45B9-B9E7-556E1B1FB1FC}" destId="{3E9EF020-5D93-4593-AF4B-3C2A0FE3D880}" srcOrd="0" destOrd="0" presId="urn:microsoft.com/office/officeart/2005/8/layout/default"/>
    <dgm:cxn modelId="{7B6432E7-6BB8-4C40-A8EE-C7D5A07A5DA1}" type="presOf" srcId="{C02739BC-70B7-450E-B346-3A006AED3F14}" destId="{5890E486-D4D9-4D44-8338-D935053B3C91}" srcOrd="0" destOrd="0" presId="urn:microsoft.com/office/officeart/2005/8/layout/default"/>
    <dgm:cxn modelId="{E0F92149-1406-4D6A-BC2F-21A0AF70602B}" type="presParOf" srcId="{B0398DAC-8837-4548-BA3D-6683B5C70760}" destId="{5890E486-D4D9-4D44-8338-D935053B3C91}" srcOrd="0" destOrd="0" presId="urn:microsoft.com/office/officeart/2005/8/layout/default"/>
    <dgm:cxn modelId="{77AE5925-3A93-4B01-B2AA-57275C13DE46}" type="presParOf" srcId="{B0398DAC-8837-4548-BA3D-6683B5C70760}" destId="{23115BED-9445-411F-934E-1241389B75A0}" srcOrd="1" destOrd="0" presId="urn:microsoft.com/office/officeart/2005/8/layout/default"/>
    <dgm:cxn modelId="{248FB84D-CCC8-4D6D-BD1E-AC9FE5991BFC}" type="presParOf" srcId="{B0398DAC-8837-4548-BA3D-6683B5C70760}" destId="{C7EAA5C0-C1FA-47E8-9BF5-B14335E1FBB9}" srcOrd="2" destOrd="0" presId="urn:microsoft.com/office/officeart/2005/8/layout/default"/>
    <dgm:cxn modelId="{28D553D5-3A4B-429F-ADCA-7B287DD61E31}" type="presParOf" srcId="{B0398DAC-8837-4548-BA3D-6683B5C70760}" destId="{B502CD8D-4806-4EE9-AE27-B9102C5295E0}" srcOrd="3" destOrd="0" presId="urn:microsoft.com/office/officeart/2005/8/layout/default"/>
    <dgm:cxn modelId="{87D54B93-C5B2-4F0F-95B5-82B16A2CFB9B}" type="presParOf" srcId="{B0398DAC-8837-4548-BA3D-6683B5C70760}" destId="{3E9EF020-5D93-4593-AF4B-3C2A0FE3D880}" srcOrd="4" destOrd="0" presId="urn:microsoft.com/office/officeart/2005/8/layout/default"/>
    <dgm:cxn modelId="{90E43A36-DC99-4BF5-B0BA-D87D929D249F}" type="presParOf" srcId="{B0398DAC-8837-4548-BA3D-6683B5C70760}" destId="{88BF771E-359A-4532-B07D-E701381D7914}" srcOrd="5" destOrd="0" presId="urn:microsoft.com/office/officeart/2005/8/layout/default"/>
    <dgm:cxn modelId="{5034FC12-B596-41DB-8254-E3DA04B8F252}" type="presParOf" srcId="{B0398DAC-8837-4548-BA3D-6683B5C70760}" destId="{0513893F-6889-450F-A5A0-FEF89576F7DC}" srcOrd="6" destOrd="0" presId="urn:microsoft.com/office/officeart/2005/8/layout/default"/>
    <dgm:cxn modelId="{625519EF-1C5A-4B41-B799-57138E7DF590}" type="presParOf" srcId="{B0398DAC-8837-4548-BA3D-6683B5C70760}" destId="{B9331AED-10FF-4D24-9350-84A0685605E9}" srcOrd="7" destOrd="0" presId="urn:microsoft.com/office/officeart/2005/8/layout/default"/>
    <dgm:cxn modelId="{C9654BE6-6044-41AC-91ED-8D1D384D2751}" type="presParOf" srcId="{B0398DAC-8837-4548-BA3D-6683B5C70760}" destId="{4464E76D-CC78-4CF7-9860-C47B980272B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09720B-36C5-4822-BE05-518ADF2EBA3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9686D8B3-2C41-4182-9943-0DE40A3CFF5E}">
      <dgm:prSet custT="1"/>
      <dgm:spPr>
        <a:solidFill>
          <a:schemeClr val="bg2">
            <a:lumMod val="90000"/>
          </a:schemeClr>
        </a:solidFill>
      </dgm:spPr>
      <dgm:t>
        <a:bodyPr/>
        <a:lstStyle/>
        <a:p>
          <a:r>
            <a:rPr lang="es-MX" sz="1800" b="1" dirty="0">
              <a:solidFill>
                <a:schemeClr val="tx1"/>
              </a:solidFill>
            </a:rPr>
            <a:t>Cumplir con nuestras funciones, para hacer eficaz nuestro cometido.</a:t>
          </a:r>
        </a:p>
      </dgm:t>
    </dgm:pt>
    <dgm:pt modelId="{03378084-67B0-4FF0-9249-CC0950788CFD}" type="parTrans" cxnId="{27D88D00-3FF8-40A8-A620-D660E43D9E24}">
      <dgm:prSet/>
      <dgm:spPr/>
      <dgm:t>
        <a:bodyPr/>
        <a:lstStyle/>
        <a:p>
          <a:endParaRPr lang="es-MX"/>
        </a:p>
      </dgm:t>
    </dgm:pt>
    <dgm:pt modelId="{1F9A269A-C735-4C8D-8347-F3AF5987B5DD}" type="sibTrans" cxnId="{27D88D00-3FF8-40A8-A620-D660E43D9E24}">
      <dgm:prSet/>
      <dgm:spPr/>
      <dgm:t>
        <a:bodyPr/>
        <a:lstStyle/>
        <a:p>
          <a:endParaRPr lang="es-MX"/>
        </a:p>
      </dgm:t>
    </dgm:pt>
    <dgm:pt modelId="{586FA4DB-52E7-4567-8C3B-F36DE360B753}">
      <dgm:prSet custT="1"/>
      <dgm:spPr>
        <a:solidFill>
          <a:schemeClr val="accent5">
            <a:lumMod val="75000"/>
          </a:schemeClr>
        </a:solidFill>
      </dgm:spPr>
      <dgm:t>
        <a:bodyPr/>
        <a:lstStyle/>
        <a:p>
          <a:r>
            <a:rPr lang="es-MX" sz="1600" b="1" dirty="0">
              <a:solidFill>
                <a:schemeClr val="bg1"/>
              </a:solidFill>
            </a:rPr>
            <a:t>Distinguir con claridad las funciones de nuestra área y conocer como se relacionan con las otras, para eficientar el trabajo del Equipo Coordinador Diocesano</a:t>
          </a:r>
        </a:p>
      </dgm:t>
    </dgm:pt>
    <dgm:pt modelId="{6438F298-A6A9-429A-BCF9-66D73BFD983E}" type="parTrans" cxnId="{4217B951-AB20-45A6-86C3-2A7D902ABFB6}">
      <dgm:prSet/>
      <dgm:spPr/>
      <dgm:t>
        <a:bodyPr/>
        <a:lstStyle/>
        <a:p>
          <a:endParaRPr lang="es-MX"/>
        </a:p>
      </dgm:t>
    </dgm:pt>
    <dgm:pt modelId="{4B977785-007B-47C7-A11B-04B42BA7BCEF}" type="sibTrans" cxnId="{4217B951-AB20-45A6-86C3-2A7D902ABFB6}">
      <dgm:prSet/>
      <dgm:spPr/>
      <dgm:t>
        <a:bodyPr/>
        <a:lstStyle/>
        <a:p>
          <a:endParaRPr lang="es-MX"/>
        </a:p>
      </dgm:t>
    </dgm:pt>
    <dgm:pt modelId="{AEA38CAD-5FCC-4FCF-B6C6-3A1CF01EEE38}">
      <dgm:prSet custT="1"/>
      <dgm:spPr>
        <a:solidFill>
          <a:schemeClr val="accent2">
            <a:lumMod val="40000"/>
            <a:lumOff val="60000"/>
          </a:schemeClr>
        </a:solidFill>
      </dgm:spPr>
      <dgm:t>
        <a:bodyPr/>
        <a:lstStyle/>
        <a:p>
          <a:pPr algn="ctr"/>
          <a:r>
            <a:rPr lang="es-MX" sz="1800" b="1" dirty="0">
              <a:solidFill>
                <a:schemeClr val="tx1"/>
              </a:solidFill>
            </a:rPr>
            <a:t>Lograr y ejercer la Justicia y la Solidaridad dentro del MFC, con respeto y hermandad que debe existir entre todos los miembros, para que el MFC, crezca y fructifique tal y como se pensó al fundarlo.</a:t>
          </a:r>
        </a:p>
      </dgm:t>
    </dgm:pt>
    <dgm:pt modelId="{50506A40-C553-45FC-8EFC-709E6FC471E3}" type="parTrans" cxnId="{D617A0FB-8E88-47A2-91E5-72FD2CEAD533}">
      <dgm:prSet/>
      <dgm:spPr/>
      <dgm:t>
        <a:bodyPr/>
        <a:lstStyle/>
        <a:p>
          <a:endParaRPr lang="es-MX"/>
        </a:p>
      </dgm:t>
    </dgm:pt>
    <dgm:pt modelId="{998D9023-2BCA-4574-877F-ECA0E2C8B11B}" type="sibTrans" cxnId="{D617A0FB-8E88-47A2-91E5-72FD2CEAD533}">
      <dgm:prSet/>
      <dgm:spPr/>
      <dgm:t>
        <a:bodyPr/>
        <a:lstStyle/>
        <a:p>
          <a:endParaRPr lang="es-MX"/>
        </a:p>
      </dgm:t>
    </dgm:pt>
    <dgm:pt modelId="{C4EB0750-740A-4FF5-9D41-E9E94A7A8F5C}">
      <dgm:prSet custT="1"/>
      <dgm:spPr>
        <a:solidFill>
          <a:schemeClr val="accent1">
            <a:lumMod val="60000"/>
            <a:lumOff val="40000"/>
          </a:schemeClr>
        </a:solidFill>
        <a:ln>
          <a:solidFill>
            <a:schemeClr val="accent1">
              <a:lumMod val="60000"/>
              <a:lumOff val="40000"/>
            </a:schemeClr>
          </a:solidFill>
        </a:ln>
      </dgm:spPr>
      <dgm:t>
        <a:bodyPr/>
        <a:lstStyle/>
        <a:p>
          <a:r>
            <a:rPr lang="es-MX" sz="1800" b="1" dirty="0">
              <a:solidFill>
                <a:schemeClr val="tx1"/>
              </a:solidFill>
            </a:rPr>
            <a:t>Cuidar que la comunicación entre los diferentes ámbitos del MFC se mantenga fluida, oportuna y eficiente, tanto al interior del Equipo del Sector o Diocesano, como hacia el ECN a través de los Secretarios Nacionales de </a:t>
          </a:r>
          <a:r>
            <a:rPr lang="es-MX" sz="1800" b="1" dirty="0" err="1">
              <a:solidFill>
                <a:schemeClr val="tx1"/>
              </a:solidFill>
            </a:rPr>
            <a:t>Region</a:t>
          </a:r>
          <a:r>
            <a:rPr lang="es-MX" sz="1800" b="1" dirty="0">
              <a:solidFill>
                <a:schemeClr val="tx1"/>
              </a:solidFill>
            </a:rPr>
            <a:t>.</a:t>
          </a:r>
        </a:p>
      </dgm:t>
    </dgm:pt>
    <dgm:pt modelId="{28FBB22E-1C3B-49D8-A975-7680B78FFB8F}" type="parTrans" cxnId="{C75A9C2C-184B-4B2F-9124-13AAD242DCB0}">
      <dgm:prSet/>
      <dgm:spPr/>
      <dgm:t>
        <a:bodyPr/>
        <a:lstStyle/>
        <a:p>
          <a:endParaRPr lang="es-MX"/>
        </a:p>
      </dgm:t>
    </dgm:pt>
    <dgm:pt modelId="{437BA220-5A2E-409B-8298-B6F85129A89B}" type="sibTrans" cxnId="{C75A9C2C-184B-4B2F-9124-13AAD242DCB0}">
      <dgm:prSet/>
      <dgm:spPr/>
      <dgm:t>
        <a:bodyPr/>
        <a:lstStyle/>
        <a:p>
          <a:endParaRPr lang="es-MX"/>
        </a:p>
      </dgm:t>
    </dgm:pt>
    <dgm:pt modelId="{B0398DAC-8837-4548-BA3D-6683B5C70760}" type="pres">
      <dgm:prSet presAssocID="{5B09720B-36C5-4822-BE05-518ADF2EBA3E}" presName="diagram" presStyleCnt="0">
        <dgm:presLayoutVars>
          <dgm:dir/>
          <dgm:resizeHandles val="exact"/>
        </dgm:presLayoutVars>
      </dgm:prSet>
      <dgm:spPr/>
    </dgm:pt>
    <dgm:pt modelId="{896D5519-53F5-41DD-B98C-DAF13E9FA14A}" type="pres">
      <dgm:prSet presAssocID="{9686D8B3-2C41-4182-9943-0DE40A3CFF5E}" presName="node" presStyleLbl="node1" presStyleIdx="0" presStyleCnt="4" custScaleX="95246" custScaleY="167961" custLinFactNeighborX="-10613" custLinFactNeighborY="4717">
        <dgm:presLayoutVars>
          <dgm:bulletEnabled val="1"/>
        </dgm:presLayoutVars>
      </dgm:prSet>
      <dgm:spPr/>
    </dgm:pt>
    <dgm:pt modelId="{15014203-C87B-4B1E-AFA1-77CCE41D2437}" type="pres">
      <dgm:prSet presAssocID="{1F9A269A-C735-4C8D-8347-F3AF5987B5DD}" presName="sibTrans" presStyleCnt="0"/>
      <dgm:spPr/>
    </dgm:pt>
    <dgm:pt modelId="{69436154-B34F-455C-8932-046817012532}" type="pres">
      <dgm:prSet presAssocID="{586FA4DB-52E7-4567-8C3B-F36DE360B753}" presName="node" presStyleLbl="node1" presStyleIdx="1" presStyleCnt="4" custScaleX="136926" custScaleY="175496" custLinFactNeighborX="-2702" custLinFactNeighborY="9411">
        <dgm:presLayoutVars>
          <dgm:bulletEnabled val="1"/>
        </dgm:presLayoutVars>
      </dgm:prSet>
      <dgm:spPr/>
    </dgm:pt>
    <dgm:pt modelId="{B3DAE894-0B7C-4A2E-BB13-247C9139CDDD}" type="pres">
      <dgm:prSet presAssocID="{4B977785-007B-47C7-A11B-04B42BA7BCEF}" presName="sibTrans" presStyleCnt="0"/>
      <dgm:spPr/>
    </dgm:pt>
    <dgm:pt modelId="{68AA568E-35F9-41DA-9A4E-2931FA055ED9}" type="pres">
      <dgm:prSet presAssocID="{AEA38CAD-5FCC-4FCF-B6C6-3A1CF01EEE38}" presName="node" presStyleLbl="node1" presStyleIdx="2" presStyleCnt="4" custScaleX="193577" custScaleY="178754">
        <dgm:presLayoutVars>
          <dgm:bulletEnabled val="1"/>
        </dgm:presLayoutVars>
      </dgm:prSet>
      <dgm:spPr/>
    </dgm:pt>
    <dgm:pt modelId="{3A2B2D3E-2F4B-4131-9713-062BC6D288D4}" type="pres">
      <dgm:prSet presAssocID="{998D9023-2BCA-4574-877F-ECA0E2C8B11B}" presName="sibTrans" presStyleCnt="0"/>
      <dgm:spPr/>
    </dgm:pt>
    <dgm:pt modelId="{4F8CC58D-AEE7-4299-AF9E-826770A24D59}" type="pres">
      <dgm:prSet presAssocID="{C4EB0750-740A-4FF5-9D41-E9E94A7A8F5C}" presName="node" presStyleLbl="node1" presStyleIdx="3" presStyleCnt="4" custScaleX="260359" custScaleY="155710">
        <dgm:presLayoutVars>
          <dgm:bulletEnabled val="1"/>
        </dgm:presLayoutVars>
      </dgm:prSet>
      <dgm:spPr/>
    </dgm:pt>
  </dgm:ptLst>
  <dgm:cxnLst>
    <dgm:cxn modelId="{27D88D00-3FF8-40A8-A620-D660E43D9E24}" srcId="{5B09720B-36C5-4822-BE05-518ADF2EBA3E}" destId="{9686D8B3-2C41-4182-9943-0DE40A3CFF5E}" srcOrd="0" destOrd="0" parTransId="{03378084-67B0-4FF0-9249-CC0950788CFD}" sibTransId="{1F9A269A-C735-4C8D-8347-F3AF5987B5DD}"/>
    <dgm:cxn modelId="{C30B1005-44D0-4B58-95E4-40FB941A53FE}" type="presOf" srcId="{9686D8B3-2C41-4182-9943-0DE40A3CFF5E}" destId="{896D5519-53F5-41DD-B98C-DAF13E9FA14A}" srcOrd="0" destOrd="0" presId="urn:microsoft.com/office/officeart/2005/8/layout/default"/>
    <dgm:cxn modelId="{8B6B812B-BCFD-42F1-A299-C9CE7D97B2AB}" type="presOf" srcId="{AEA38CAD-5FCC-4FCF-B6C6-3A1CF01EEE38}" destId="{68AA568E-35F9-41DA-9A4E-2931FA055ED9}" srcOrd="0" destOrd="0" presId="urn:microsoft.com/office/officeart/2005/8/layout/default"/>
    <dgm:cxn modelId="{C75A9C2C-184B-4B2F-9124-13AAD242DCB0}" srcId="{5B09720B-36C5-4822-BE05-518ADF2EBA3E}" destId="{C4EB0750-740A-4FF5-9D41-E9E94A7A8F5C}" srcOrd="3" destOrd="0" parTransId="{28FBB22E-1C3B-49D8-A975-7680B78FFB8F}" sibTransId="{437BA220-5A2E-409B-8298-B6F85129A89B}"/>
    <dgm:cxn modelId="{CA527334-F25B-49B3-A972-4EA4840DA722}" type="presOf" srcId="{C4EB0750-740A-4FF5-9D41-E9E94A7A8F5C}" destId="{4F8CC58D-AEE7-4299-AF9E-826770A24D59}" srcOrd="0" destOrd="0" presId="urn:microsoft.com/office/officeart/2005/8/layout/default"/>
    <dgm:cxn modelId="{471EA836-A9E5-48FB-83D6-C4097BA013EE}" type="presOf" srcId="{5B09720B-36C5-4822-BE05-518ADF2EBA3E}" destId="{B0398DAC-8837-4548-BA3D-6683B5C70760}" srcOrd="0" destOrd="0" presId="urn:microsoft.com/office/officeart/2005/8/layout/default"/>
    <dgm:cxn modelId="{4217B951-AB20-45A6-86C3-2A7D902ABFB6}" srcId="{5B09720B-36C5-4822-BE05-518ADF2EBA3E}" destId="{586FA4DB-52E7-4567-8C3B-F36DE360B753}" srcOrd="1" destOrd="0" parTransId="{6438F298-A6A9-429A-BCF9-66D73BFD983E}" sibTransId="{4B977785-007B-47C7-A11B-04B42BA7BCEF}"/>
    <dgm:cxn modelId="{209C30E9-98EF-4685-935C-09B1A30D8C87}" type="presOf" srcId="{586FA4DB-52E7-4567-8C3B-F36DE360B753}" destId="{69436154-B34F-455C-8932-046817012532}" srcOrd="0" destOrd="0" presId="urn:microsoft.com/office/officeart/2005/8/layout/default"/>
    <dgm:cxn modelId="{D617A0FB-8E88-47A2-91E5-72FD2CEAD533}" srcId="{5B09720B-36C5-4822-BE05-518ADF2EBA3E}" destId="{AEA38CAD-5FCC-4FCF-B6C6-3A1CF01EEE38}" srcOrd="2" destOrd="0" parTransId="{50506A40-C553-45FC-8EFC-709E6FC471E3}" sibTransId="{998D9023-2BCA-4574-877F-ECA0E2C8B11B}"/>
    <dgm:cxn modelId="{653057EA-3371-416F-A38D-5AE7E83273A5}" type="presParOf" srcId="{B0398DAC-8837-4548-BA3D-6683B5C70760}" destId="{896D5519-53F5-41DD-B98C-DAF13E9FA14A}" srcOrd="0" destOrd="0" presId="urn:microsoft.com/office/officeart/2005/8/layout/default"/>
    <dgm:cxn modelId="{DC33E752-D6F2-4614-9561-FA0AEE75E2F1}" type="presParOf" srcId="{B0398DAC-8837-4548-BA3D-6683B5C70760}" destId="{15014203-C87B-4B1E-AFA1-77CCE41D2437}" srcOrd="1" destOrd="0" presId="urn:microsoft.com/office/officeart/2005/8/layout/default"/>
    <dgm:cxn modelId="{F9F0B955-585B-4A92-AEAC-49DFD8F9D287}" type="presParOf" srcId="{B0398DAC-8837-4548-BA3D-6683B5C70760}" destId="{69436154-B34F-455C-8932-046817012532}" srcOrd="2" destOrd="0" presId="urn:microsoft.com/office/officeart/2005/8/layout/default"/>
    <dgm:cxn modelId="{78E1AC0F-4180-4C4C-B210-615E5E464842}" type="presParOf" srcId="{B0398DAC-8837-4548-BA3D-6683B5C70760}" destId="{B3DAE894-0B7C-4A2E-BB13-247C9139CDDD}" srcOrd="3" destOrd="0" presId="urn:microsoft.com/office/officeart/2005/8/layout/default"/>
    <dgm:cxn modelId="{8DD68F9D-0E67-4EEB-A9E5-8CB0018039F3}" type="presParOf" srcId="{B0398DAC-8837-4548-BA3D-6683B5C70760}" destId="{68AA568E-35F9-41DA-9A4E-2931FA055ED9}" srcOrd="4" destOrd="0" presId="urn:microsoft.com/office/officeart/2005/8/layout/default"/>
    <dgm:cxn modelId="{A605C30E-5A9C-455C-B88F-6C74FAF71D89}" type="presParOf" srcId="{B0398DAC-8837-4548-BA3D-6683B5C70760}" destId="{3A2B2D3E-2F4B-4131-9713-062BC6D288D4}" srcOrd="5" destOrd="0" presId="urn:microsoft.com/office/officeart/2005/8/layout/default"/>
    <dgm:cxn modelId="{490D9908-89A8-4FB6-88B8-05EBDDB3A879}" type="presParOf" srcId="{B0398DAC-8837-4548-BA3D-6683B5C70760}" destId="{4F8CC58D-AEE7-4299-AF9E-826770A24D5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0E486-D4D9-4D44-8338-D935053B3C91}">
      <dsp:nvSpPr>
        <dsp:cNvPr id="0" name=""/>
        <dsp:cNvSpPr/>
      </dsp:nvSpPr>
      <dsp:spPr>
        <a:xfrm>
          <a:off x="6968" y="424725"/>
          <a:ext cx="2582440" cy="168254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Que somos un solo movimiento en todos los sectores, en todas las Diócesis y en toda la República.</a:t>
          </a:r>
        </a:p>
      </dsp:txBody>
      <dsp:txXfrm>
        <a:off x="6968" y="424725"/>
        <a:ext cx="2582440" cy="1682543"/>
      </dsp:txXfrm>
    </dsp:sp>
    <dsp:sp modelId="{C7EAA5C0-C1FA-47E8-9BF5-B14335E1FBB9}">
      <dsp:nvSpPr>
        <dsp:cNvPr id="0" name=""/>
        <dsp:cNvSpPr/>
      </dsp:nvSpPr>
      <dsp:spPr>
        <a:xfrm>
          <a:off x="2815002" y="430097"/>
          <a:ext cx="2305834" cy="1612616"/>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Que todos somos responsables de que el MFC se forme desde la base, es decir desde el equipo del CBF de primer nivel, hasta llegar al ECN.</a:t>
          </a:r>
        </a:p>
      </dsp:txBody>
      <dsp:txXfrm>
        <a:off x="2815002" y="430097"/>
        <a:ext cx="2305834" cy="1612616"/>
      </dsp:txXfrm>
    </dsp:sp>
    <dsp:sp modelId="{3E9EF020-5D93-4593-AF4B-3C2A0FE3D880}">
      <dsp:nvSpPr>
        <dsp:cNvPr id="0" name=""/>
        <dsp:cNvSpPr/>
      </dsp:nvSpPr>
      <dsp:spPr>
        <a:xfrm>
          <a:off x="5346655" y="377560"/>
          <a:ext cx="3523314" cy="1717690"/>
        </a:xfrm>
        <a:prstGeom prst="rect">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b="1" kern="1200" dirty="0">
              <a:solidFill>
                <a:schemeClr val="tx1"/>
              </a:solidFill>
            </a:rPr>
            <a:t>Que somos corresponsables de que el MFC crezca y funcione hasta dar los frutos que Dios espera de él: que las familias sean formadoras de personas, educadoras en la fe, defensoras de la vida y por lo tanto comprometidas activamente en el desarrollo integral de la comunidad, a través de sus miembros</a:t>
          </a:r>
        </a:p>
      </dsp:txBody>
      <dsp:txXfrm>
        <a:off x="5346655" y="377560"/>
        <a:ext cx="3523314" cy="1717690"/>
      </dsp:txXfrm>
    </dsp:sp>
    <dsp:sp modelId="{0513893F-6889-450F-A5A0-FEF89576F7DC}">
      <dsp:nvSpPr>
        <dsp:cNvPr id="0" name=""/>
        <dsp:cNvSpPr/>
      </dsp:nvSpPr>
      <dsp:spPr>
        <a:xfrm>
          <a:off x="559953" y="2315094"/>
          <a:ext cx="3305263" cy="1837505"/>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tx1"/>
              </a:solidFill>
            </a:rPr>
            <a:t>Que además de valores de Justicia y Solidaridad, el área III debe transmitir y propiciar la vivencia de otros valores en todos los niveles y ámbitos del MFC, como la honradez, la generosidad, la confianza, el respeto, la empatía, la fraternidad y la caridad</a:t>
          </a:r>
          <a:r>
            <a:rPr lang="es-MX" sz="1400" kern="1200" dirty="0"/>
            <a:t>.</a:t>
          </a:r>
        </a:p>
      </dsp:txBody>
      <dsp:txXfrm>
        <a:off x="559953" y="2315094"/>
        <a:ext cx="3305263" cy="1837505"/>
      </dsp:txXfrm>
    </dsp:sp>
    <dsp:sp modelId="{4464E76D-CC78-4CF7-9860-C47B980272BC}">
      <dsp:nvSpPr>
        <dsp:cNvPr id="0" name=""/>
        <dsp:cNvSpPr/>
      </dsp:nvSpPr>
      <dsp:spPr>
        <a:xfrm>
          <a:off x="4519563" y="2446683"/>
          <a:ext cx="4357149" cy="1612616"/>
        </a:xfrm>
        <a:prstGeom prst="rect">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rPr>
            <a:t>Que debemos planear, organizar, integrar, dirigir y evaluar los recursos de nuestro MFC para así aplicar un ciclo de administración eficiente en donde nuestros hermanos son lo más importante.   </a:t>
          </a:r>
        </a:p>
      </dsp:txBody>
      <dsp:txXfrm>
        <a:off x="4519563" y="2446683"/>
        <a:ext cx="4357149" cy="1612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D5519-53F5-41DD-B98C-DAF13E9FA14A}">
      <dsp:nvSpPr>
        <dsp:cNvPr id="0" name=""/>
        <dsp:cNvSpPr/>
      </dsp:nvSpPr>
      <dsp:spPr>
        <a:xfrm>
          <a:off x="0" y="115593"/>
          <a:ext cx="1788504" cy="1892356"/>
        </a:xfrm>
        <a:prstGeom prst="rect">
          <a:avLst/>
        </a:prstGeom>
        <a:solidFill>
          <a:schemeClr val="bg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rPr>
            <a:t>Cumplir con nuestras funciones, para hacer eficaz nuestro cometido.</a:t>
          </a:r>
        </a:p>
      </dsp:txBody>
      <dsp:txXfrm>
        <a:off x="0" y="115593"/>
        <a:ext cx="1788504" cy="1892356"/>
      </dsp:txXfrm>
    </dsp:sp>
    <dsp:sp modelId="{69436154-B34F-455C-8932-046817012532}">
      <dsp:nvSpPr>
        <dsp:cNvPr id="0" name=""/>
        <dsp:cNvSpPr/>
      </dsp:nvSpPr>
      <dsp:spPr>
        <a:xfrm>
          <a:off x="1929659" y="126031"/>
          <a:ext cx="2571160" cy="1977250"/>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b="1" kern="1200" dirty="0">
              <a:solidFill>
                <a:schemeClr val="bg1"/>
              </a:solidFill>
            </a:rPr>
            <a:t>Distinguir con claridad las funciones de nuestra área y conocer como se relacionan con las otras, para eficientar el trabajo del Equipo Coordinador Diocesano</a:t>
          </a:r>
        </a:p>
      </dsp:txBody>
      <dsp:txXfrm>
        <a:off x="1929659" y="126031"/>
        <a:ext cx="2571160" cy="1977250"/>
      </dsp:txXfrm>
    </dsp:sp>
    <dsp:sp modelId="{68AA568E-35F9-41DA-9A4E-2931FA055ED9}">
      <dsp:nvSpPr>
        <dsp:cNvPr id="0" name=""/>
        <dsp:cNvSpPr/>
      </dsp:nvSpPr>
      <dsp:spPr>
        <a:xfrm>
          <a:off x="4739334" y="1647"/>
          <a:ext cx="3634937" cy="2013957"/>
        </a:xfrm>
        <a:prstGeom prst="rect">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rPr>
            <a:t>Lograr y ejercer la Justicia y la Solidaridad dentro del MFC, con respeto y hermandad que debe existir entre todos los miembros, para que el MFC, crezca y fructifique tal y como se pensó al fundarlo.</a:t>
          </a:r>
        </a:p>
      </dsp:txBody>
      <dsp:txXfrm>
        <a:off x="4739334" y="1647"/>
        <a:ext cx="3634937" cy="2013957"/>
      </dsp:txXfrm>
    </dsp:sp>
    <dsp:sp modelId="{4F8CC58D-AEE7-4299-AF9E-826770A24D59}">
      <dsp:nvSpPr>
        <dsp:cNvPr id="0" name=""/>
        <dsp:cNvSpPr/>
      </dsp:nvSpPr>
      <dsp:spPr>
        <a:xfrm>
          <a:off x="1744717" y="2203382"/>
          <a:ext cx="4888952" cy="1754328"/>
        </a:xfrm>
        <a:prstGeom prst="rect">
          <a:avLst/>
        </a:prstGeom>
        <a:solidFill>
          <a:schemeClr val="accent1">
            <a:lumMod val="60000"/>
            <a:lumOff val="40000"/>
          </a:schemeClr>
        </a:solidFill>
        <a:ln w="254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solidFill>
                <a:schemeClr val="tx1"/>
              </a:solidFill>
            </a:rPr>
            <a:t>Cuidar que la comunicación entre los diferentes ámbitos del MFC se mantenga fluida, oportuna y eficiente, tanto al interior del Equipo del Sector o Diocesano, como hacia el ECN a través de los Secretarios Nacionales de </a:t>
          </a:r>
          <a:r>
            <a:rPr lang="es-MX" sz="1800" b="1" kern="1200" dirty="0" err="1">
              <a:solidFill>
                <a:schemeClr val="tx1"/>
              </a:solidFill>
            </a:rPr>
            <a:t>Region</a:t>
          </a:r>
          <a:r>
            <a:rPr lang="es-MX" sz="1800" b="1" kern="1200" dirty="0">
              <a:solidFill>
                <a:schemeClr val="tx1"/>
              </a:solidFill>
            </a:rPr>
            <a:t>.</a:t>
          </a:r>
        </a:p>
      </dsp:txBody>
      <dsp:txXfrm>
        <a:off x="1744717" y="2203382"/>
        <a:ext cx="4888952" cy="175432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D8A802-560E-43CF-86FB-A9D768356211}" type="datetimeFigureOut">
              <a:rPr lang="es-MX" smtClean="0"/>
              <a:t>09/10/2019</a:t>
            </a:fld>
            <a:endParaRPr lang="es-MX"/>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F8E59-79E3-4DB0-A65A-442F97B7546B}" type="slidenum">
              <a:rPr lang="es-MX" smtClean="0"/>
              <a:t>‹Nº›</a:t>
            </a:fld>
            <a:endParaRPr lang="es-MX"/>
          </a:p>
        </p:txBody>
      </p:sp>
    </p:spTree>
    <p:extLst>
      <p:ext uri="{BB962C8B-B14F-4D97-AF65-F5344CB8AC3E}">
        <p14:creationId xmlns:p14="http://schemas.microsoft.com/office/powerpoint/2010/main" val="75437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FAF8E59-79E3-4DB0-A65A-442F97B7546B}" type="slidenum">
              <a:rPr lang="es-MX" smtClean="0"/>
              <a:t>1</a:t>
            </a:fld>
            <a:endParaRPr lang="es-MX"/>
          </a:p>
        </p:txBody>
      </p:sp>
    </p:spTree>
    <p:extLst>
      <p:ext uri="{BB962C8B-B14F-4D97-AF65-F5344CB8AC3E}">
        <p14:creationId xmlns:p14="http://schemas.microsoft.com/office/powerpoint/2010/main" val="205953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FAF8E59-79E3-4DB0-A65A-442F97B7546B}" type="slidenum">
              <a:rPr lang="es-MX" smtClean="0"/>
              <a:t>24</a:t>
            </a:fld>
            <a:endParaRPr lang="es-MX"/>
          </a:p>
        </p:txBody>
      </p:sp>
    </p:spTree>
    <p:extLst>
      <p:ext uri="{BB962C8B-B14F-4D97-AF65-F5344CB8AC3E}">
        <p14:creationId xmlns:p14="http://schemas.microsoft.com/office/powerpoint/2010/main" val="17051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FAF8E59-79E3-4DB0-A65A-442F97B7546B}" type="slidenum">
              <a:rPr lang="es-MX" smtClean="0"/>
              <a:t>38</a:t>
            </a:fld>
            <a:endParaRPr lang="es-MX"/>
          </a:p>
        </p:txBody>
      </p:sp>
    </p:spTree>
    <p:extLst>
      <p:ext uri="{BB962C8B-B14F-4D97-AF65-F5344CB8AC3E}">
        <p14:creationId xmlns:p14="http://schemas.microsoft.com/office/powerpoint/2010/main" val="1476013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5951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309543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94721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5276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AC6B3FB2-AD36-B348-97F9-CB582C54838F}" type="datetimeFigureOut">
              <a:rPr lang="en-US" smtClean="0"/>
              <a:t>10/9/2019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1051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387064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AC6B3FB2-AD36-B348-97F9-CB582C54838F}" type="datetimeFigureOut">
              <a:rPr lang="en-US" smtClean="0"/>
              <a:t>10/9/2019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18414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AC6B3FB2-AD36-B348-97F9-CB582C54838F}" type="datetimeFigureOut">
              <a:rPr lang="en-US" smtClean="0"/>
              <a:t>10/9/2019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41527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B3FB2-AD36-B348-97F9-CB582C54838F}" type="datetimeFigureOut">
              <a:rPr lang="en-US" smtClean="0"/>
              <a:t>10/9/2019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253924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88113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AC6B3FB2-AD36-B348-97F9-CB582C54838F}" type="datetimeFigureOut">
              <a:rPr lang="en-US" smtClean="0"/>
              <a:t>10/9/2019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94628-B523-0D47-81E0-F9A99D67A8E6}" type="slidenum">
              <a:rPr lang="en-US" smtClean="0"/>
              <a:t>‹Nº›</a:t>
            </a:fld>
            <a:endParaRPr lang="en-US"/>
          </a:p>
        </p:txBody>
      </p:sp>
    </p:spTree>
    <p:extLst>
      <p:ext uri="{BB962C8B-B14F-4D97-AF65-F5344CB8AC3E}">
        <p14:creationId xmlns:p14="http://schemas.microsoft.com/office/powerpoint/2010/main" val="125545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B3FB2-AD36-B348-97F9-CB582C54838F}" type="datetimeFigureOut">
              <a:rPr lang="en-US" smtClean="0"/>
              <a:t>10/9/2019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94628-B523-0D47-81E0-F9A99D67A8E6}" type="slidenum">
              <a:rPr lang="en-US" smtClean="0"/>
              <a:t>‹Nº›</a:t>
            </a:fld>
            <a:endParaRPr lang="en-US"/>
          </a:p>
        </p:txBody>
      </p:sp>
    </p:spTree>
    <p:extLst>
      <p:ext uri="{BB962C8B-B14F-4D97-AF65-F5344CB8AC3E}">
        <p14:creationId xmlns:p14="http://schemas.microsoft.com/office/powerpoint/2010/main" val="23165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 y="-70487"/>
            <a:ext cx="9144000" cy="6858000"/>
          </a:xfrm>
          <a:prstGeom prst="rect">
            <a:avLst/>
          </a:prstGeom>
        </p:spPr>
      </p:pic>
      <p:sp>
        <p:nvSpPr>
          <p:cNvPr id="2" name="Title 1"/>
          <p:cNvSpPr>
            <a:spLocks noGrp="1"/>
          </p:cNvSpPr>
          <p:nvPr>
            <p:ph type="ctrTitle"/>
          </p:nvPr>
        </p:nvSpPr>
        <p:spPr>
          <a:xfrm>
            <a:off x="2307583" y="2593786"/>
            <a:ext cx="4101007" cy="931790"/>
          </a:xfrm>
        </p:spPr>
        <p:txBody>
          <a:bodyPr>
            <a:noAutofit/>
          </a:bodyPr>
          <a:lstStyle/>
          <a:p>
            <a:r>
              <a:rPr lang="en-US" sz="3600" b="1" dirty="0">
                <a:latin typeface="Century Gothic"/>
                <a:cs typeface="Century Gothic"/>
              </a:rPr>
              <a:t>SER Y HACER DEL AREA III DIOCESANA </a:t>
            </a:r>
          </a:p>
        </p:txBody>
      </p:sp>
      <p:sp>
        <p:nvSpPr>
          <p:cNvPr id="3" name="Subtitle 2"/>
          <p:cNvSpPr>
            <a:spLocks noGrp="1"/>
          </p:cNvSpPr>
          <p:nvPr>
            <p:ph type="subTitle" idx="1"/>
          </p:nvPr>
        </p:nvSpPr>
        <p:spPr>
          <a:xfrm>
            <a:off x="737272" y="4905119"/>
            <a:ext cx="6400800" cy="1752600"/>
          </a:xfrm>
        </p:spPr>
        <p:txBody>
          <a:bodyPr>
            <a:normAutofit/>
          </a:bodyPr>
          <a:lstStyle/>
          <a:p>
            <a:r>
              <a:rPr lang="en-US" sz="2000" b="1" dirty="0">
                <a:latin typeface="Century Gothic"/>
                <a:cs typeface="Century Gothic"/>
              </a:rPr>
              <a:t>       1ra. REUNIÓN DE BLOQUE</a:t>
            </a:r>
          </a:p>
        </p:txBody>
      </p:sp>
      <p:pic>
        <p:nvPicPr>
          <p:cNvPr id="6" name="Picture 5" descr="LOGO EQUIPO ENTRANTE  2019.png"/>
          <p:cNvPicPr>
            <a:picLocks noChangeAspect="1"/>
          </p:cNvPicPr>
          <p:nvPr/>
        </p:nvPicPr>
        <p:blipFill rotWithShape="1">
          <a:blip r:embed="rId4">
            <a:extLst>
              <a:ext uri="{28A0092B-C50C-407E-A947-70E740481C1C}">
                <a14:useLocalDpi xmlns:a14="http://schemas.microsoft.com/office/drawing/2010/main" val="0"/>
              </a:ext>
            </a:extLst>
          </a:blip>
          <a:srcRect l="2822"/>
          <a:stretch/>
        </p:blipFill>
        <p:spPr>
          <a:xfrm>
            <a:off x="6408590" y="2326702"/>
            <a:ext cx="2584433" cy="2666382"/>
          </a:xfrm>
          <a:prstGeom prst="rect">
            <a:avLst/>
          </a:prstGeom>
        </p:spPr>
      </p:pic>
      <p:pic>
        <p:nvPicPr>
          <p:cNvPr id="7" name="Picture 6" descr="1logomf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97" y="1859364"/>
            <a:ext cx="1903922" cy="3332424"/>
          </a:xfrm>
          <a:prstGeom prst="rect">
            <a:avLst/>
          </a:prstGeom>
        </p:spPr>
      </p:pic>
      <p:sp>
        <p:nvSpPr>
          <p:cNvPr id="8" name="TextBox 7"/>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9" name="TextBox 8"/>
          <p:cNvSpPr txBox="1"/>
          <p:nvPr/>
        </p:nvSpPr>
        <p:spPr>
          <a:xfrm>
            <a:off x="5649238" y="101976"/>
            <a:ext cx="3479173" cy="584775"/>
          </a:xfrm>
          <a:prstGeom prst="rect">
            <a:avLst/>
          </a:prstGeom>
          <a:noFill/>
        </p:spPr>
        <p:txBody>
          <a:bodyPr wrap="square" rtlCol="0">
            <a:spAutoFit/>
          </a:bodyPr>
          <a:lstStyle/>
          <a:p>
            <a:pPr algn="r"/>
            <a:r>
              <a:rPr lang="es-ES_tradnl" sz="1600" i="1" dirty="0">
                <a:solidFill>
                  <a:schemeClr val="bg1"/>
                </a:solidFill>
                <a:latin typeface="Century Gothic"/>
                <a:cs typeface="Century Gothic"/>
              </a:rPr>
              <a:t>Equipo Coordinador Nacional</a:t>
            </a:r>
          </a:p>
          <a:p>
            <a:pPr algn="r"/>
            <a:r>
              <a:rPr lang="es-ES_tradnl" sz="1600" i="1" dirty="0">
                <a:solidFill>
                  <a:schemeClr val="bg1"/>
                </a:solidFill>
                <a:latin typeface="Century Gothic"/>
                <a:cs typeface="Century Gothic"/>
              </a:rPr>
              <a:t>2019-2022</a:t>
            </a:r>
            <a:endParaRPr lang="en-US" sz="1600" i="1" dirty="0">
              <a:solidFill>
                <a:schemeClr val="bg1"/>
              </a:solidFill>
              <a:latin typeface="Century Gothic"/>
              <a:cs typeface="Century Gothic"/>
            </a:endParaRPr>
          </a:p>
        </p:txBody>
      </p:sp>
      <p:sp>
        <p:nvSpPr>
          <p:cNvPr id="10" name="TextBox 9"/>
          <p:cNvSpPr txBox="1"/>
          <p:nvPr/>
        </p:nvSpPr>
        <p:spPr>
          <a:xfrm>
            <a:off x="34539" y="218852"/>
            <a:ext cx="3152988" cy="338554"/>
          </a:xfrm>
          <a:prstGeom prst="rect">
            <a:avLst/>
          </a:prstGeom>
          <a:noFill/>
        </p:spPr>
        <p:txBody>
          <a:bodyPr wrap="square" rtlCol="0">
            <a:spAutoFit/>
          </a:bodyPr>
          <a:lstStyle/>
          <a:p>
            <a:pPr algn="r"/>
            <a:r>
              <a:rPr lang="es-ES_tradnl" sz="1600" b="1" dirty="0">
                <a:solidFill>
                  <a:schemeClr val="bg1"/>
                </a:solidFill>
                <a:effectLst>
                  <a:outerShdw blurRad="50800" dist="38100" dir="2700000" algn="tl" rotWithShape="0">
                    <a:prstClr val="black">
                      <a:alpha val="40000"/>
                    </a:prstClr>
                  </a:outerShdw>
                </a:effectLst>
                <a:latin typeface="Century Gothic"/>
                <a:cs typeface="Century Gothic"/>
              </a:rPr>
              <a:t>Movimiento</a:t>
            </a:r>
            <a:r>
              <a:rPr lang="es-ES_tradnl" sz="1600" b="1" dirty="0">
                <a:solidFill>
                  <a:schemeClr val="bg1"/>
                </a:solidFill>
                <a:latin typeface="Century Gothic"/>
                <a:cs typeface="Century Gothic"/>
              </a:rPr>
              <a:t> Familiar Cristiano</a:t>
            </a:r>
            <a:endParaRPr lang="en-US" sz="1600" b="1" dirty="0">
              <a:solidFill>
                <a:schemeClr val="bg1"/>
              </a:solidFill>
              <a:latin typeface="Century Gothic"/>
              <a:cs typeface="Century Gothic"/>
            </a:endParaRPr>
          </a:p>
        </p:txBody>
      </p:sp>
    </p:spTree>
    <p:extLst>
      <p:ext uri="{BB962C8B-B14F-4D97-AF65-F5344CB8AC3E}">
        <p14:creationId xmlns:p14="http://schemas.microsoft.com/office/powerpoint/2010/main" val="146418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10" name="Imagen 9">
            <a:extLst>
              <a:ext uri="{FF2B5EF4-FFF2-40B4-BE49-F238E27FC236}">
                <a16:creationId xmlns:a16="http://schemas.microsoft.com/office/drawing/2014/main" id="{FD554F82-6A92-422D-9699-CE0083B613EA}"/>
              </a:ext>
            </a:extLst>
          </p:cNvPr>
          <p:cNvPicPr>
            <a:picLocks noChangeAspect="1"/>
          </p:cNvPicPr>
          <p:nvPr/>
        </p:nvPicPr>
        <p:blipFill>
          <a:blip r:embed="rId3"/>
          <a:stretch>
            <a:fillRect/>
          </a:stretch>
        </p:blipFill>
        <p:spPr>
          <a:xfrm>
            <a:off x="820658" y="1136706"/>
            <a:ext cx="7502684" cy="4280742"/>
          </a:xfrm>
          <a:prstGeom prst="rect">
            <a:avLst/>
          </a:prstGeom>
        </p:spPr>
      </p:pic>
    </p:spTree>
    <p:extLst>
      <p:ext uri="{BB962C8B-B14F-4D97-AF65-F5344CB8AC3E}">
        <p14:creationId xmlns:p14="http://schemas.microsoft.com/office/powerpoint/2010/main" val="682166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graphicFrame>
        <p:nvGraphicFramePr>
          <p:cNvPr id="12" name="Marcador de contenido 3">
            <a:extLst>
              <a:ext uri="{FF2B5EF4-FFF2-40B4-BE49-F238E27FC236}">
                <a16:creationId xmlns:a16="http://schemas.microsoft.com/office/drawing/2014/main" id="{54A10FB3-D171-4194-B712-E901C454AC94}"/>
              </a:ext>
            </a:extLst>
          </p:cNvPr>
          <p:cNvGraphicFramePr>
            <a:graphicFrameLocks noGrp="1"/>
          </p:cNvGraphicFramePr>
          <p:nvPr>
            <p:ph idx="1"/>
            <p:extLst>
              <p:ext uri="{D42A27DB-BD31-4B8C-83A1-F6EECF244321}">
                <p14:modId xmlns:p14="http://schemas.microsoft.com/office/powerpoint/2010/main" val="1164416020"/>
              </p:ext>
            </p:extLst>
          </p:nvPr>
        </p:nvGraphicFramePr>
        <p:xfrm>
          <a:off x="15589" y="1105010"/>
          <a:ext cx="8876713" cy="4536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ángulo 12">
            <a:extLst>
              <a:ext uri="{FF2B5EF4-FFF2-40B4-BE49-F238E27FC236}">
                <a16:creationId xmlns:a16="http://schemas.microsoft.com/office/drawing/2014/main" id="{3015C8A1-60C1-4A93-B6B3-905A6BA3361C}"/>
              </a:ext>
            </a:extLst>
          </p:cNvPr>
          <p:cNvSpPr/>
          <p:nvPr/>
        </p:nvSpPr>
        <p:spPr>
          <a:xfrm>
            <a:off x="734250" y="403688"/>
            <a:ext cx="7675499" cy="584775"/>
          </a:xfrm>
          <a:prstGeom prst="rect">
            <a:avLst/>
          </a:prstGeom>
        </p:spPr>
        <p:txBody>
          <a:bodyPr wrap="none">
            <a:spAutoFit/>
          </a:bodyPr>
          <a:lstStyle/>
          <a:p>
            <a:r>
              <a:rPr lang="es-MX" sz="3200" b="1" dirty="0">
                <a:latin typeface="Century Gothic" panose="020B0502020202020204" pitchFamily="34" charset="0"/>
              </a:rPr>
              <a:t>IDEAS QUE DEBE  REFORZAR EL ÁREA III</a:t>
            </a:r>
          </a:p>
        </p:txBody>
      </p:sp>
    </p:spTree>
    <p:extLst>
      <p:ext uri="{BB962C8B-B14F-4D97-AF65-F5344CB8AC3E}">
        <p14:creationId xmlns:p14="http://schemas.microsoft.com/office/powerpoint/2010/main" val="12648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10" name="Imagen 9">
            <a:extLst>
              <a:ext uri="{FF2B5EF4-FFF2-40B4-BE49-F238E27FC236}">
                <a16:creationId xmlns:a16="http://schemas.microsoft.com/office/drawing/2014/main" id="{5D175F54-9328-487A-98DD-22BD722C1583}"/>
              </a:ext>
            </a:extLst>
          </p:cNvPr>
          <p:cNvPicPr>
            <a:picLocks noChangeAspect="1"/>
          </p:cNvPicPr>
          <p:nvPr/>
        </p:nvPicPr>
        <p:blipFill>
          <a:blip r:embed="rId3"/>
          <a:stretch>
            <a:fillRect/>
          </a:stretch>
        </p:blipFill>
        <p:spPr>
          <a:xfrm>
            <a:off x="539965" y="732531"/>
            <a:ext cx="1896023" cy="1264015"/>
          </a:xfrm>
          <a:prstGeom prst="rect">
            <a:avLst/>
          </a:prstGeom>
        </p:spPr>
      </p:pic>
      <p:sp>
        <p:nvSpPr>
          <p:cNvPr id="11" name="Rectángulo 10">
            <a:extLst>
              <a:ext uri="{FF2B5EF4-FFF2-40B4-BE49-F238E27FC236}">
                <a16:creationId xmlns:a16="http://schemas.microsoft.com/office/drawing/2014/main" id="{970DD990-7E2E-45F7-AE2C-B92E33CD1765}"/>
              </a:ext>
            </a:extLst>
          </p:cNvPr>
          <p:cNvSpPr/>
          <p:nvPr/>
        </p:nvSpPr>
        <p:spPr>
          <a:xfrm>
            <a:off x="2812709" y="1772298"/>
            <a:ext cx="4058547" cy="33134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tx2">
                    <a:lumMod val="60000"/>
                    <a:lumOff val="40000"/>
                  </a:schemeClr>
                </a:solidFill>
              </a:rPr>
              <a:t>LECTURA BIBLICA</a:t>
            </a:r>
          </a:p>
          <a:p>
            <a:pPr algn="ctr"/>
            <a:endParaRPr lang="es-MX" sz="2800" b="1" dirty="0">
              <a:solidFill>
                <a:schemeClr val="tx2">
                  <a:lumMod val="60000"/>
                  <a:lumOff val="40000"/>
                </a:schemeClr>
              </a:solidFill>
            </a:endParaRPr>
          </a:p>
          <a:p>
            <a:pPr algn="ctr"/>
            <a:r>
              <a:rPr lang="es-MX" sz="2800" b="1" dirty="0">
                <a:solidFill>
                  <a:schemeClr val="tx2">
                    <a:lumMod val="60000"/>
                    <a:lumOff val="40000"/>
                  </a:schemeClr>
                </a:solidFill>
              </a:rPr>
              <a:t>Marcos 11. 12:23</a:t>
            </a:r>
          </a:p>
          <a:p>
            <a:pPr algn="ctr"/>
            <a:endParaRPr lang="es-MX" sz="2800" b="1" dirty="0">
              <a:solidFill>
                <a:schemeClr val="tx2">
                  <a:lumMod val="60000"/>
                  <a:lumOff val="40000"/>
                </a:schemeClr>
              </a:solidFill>
            </a:endParaRPr>
          </a:p>
          <a:p>
            <a:pPr algn="ctr"/>
            <a:r>
              <a:rPr lang="es-MX" sz="2800" dirty="0">
                <a:solidFill>
                  <a:schemeClr val="tx2">
                    <a:lumMod val="60000"/>
                    <a:lumOff val="40000"/>
                  </a:schemeClr>
                </a:solidFill>
              </a:rPr>
              <a:t>La higuera sin frutos</a:t>
            </a:r>
          </a:p>
        </p:txBody>
      </p:sp>
    </p:spTree>
    <p:extLst>
      <p:ext uri="{BB962C8B-B14F-4D97-AF65-F5344CB8AC3E}">
        <p14:creationId xmlns:p14="http://schemas.microsoft.com/office/powerpoint/2010/main" val="95077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a:extLst>
              <a:ext uri="{FF2B5EF4-FFF2-40B4-BE49-F238E27FC236}">
                <a16:creationId xmlns:a16="http://schemas.microsoft.com/office/drawing/2014/main" id="{83B056F8-771A-4BFC-AE73-0A83F21D3443}"/>
              </a:ext>
            </a:extLst>
          </p:cNvPr>
          <p:cNvSpPr>
            <a:spLocks noGrp="1"/>
          </p:cNvSpPr>
          <p:nvPr>
            <p:ph idx="1"/>
          </p:nvPr>
        </p:nvSpPr>
        <p:spPr>
          <a:xfrm>
            <a:off x="457200" y="1600201"/>
            <a:ext cx="8229600" cy="3385868"/>
          </a:xfrm>
        </p:spPr>
        <p:txBody>
          <a:bodyPr>
            <a:normAutofit/>
          </a:bodyPr>
          <a:lstStyle/>
          <a:p>
            <a:pPr marL="0" indent="0" algn="just">
              <a:buNone/>
            </a:pPr>
            <a:r>
              <a:rPr lang="es-MX" sz="2400" dirty="0">
                <a:solidFill>
                  <a:schemeClr val="tx1"/>
                </a:solidFill>
              </a:rPr>
              <a:t>La maldición de la higuera puede simbolizar el juicio de Dios sobre Israel por no llevar el fruto que Él quería al templo. En un sentido general, Jesús a menudo insistió que los árboles que no llevan fruto serán cortados. La higuera no tenía fruto, merecía ser destruída.  La aplicación espiritual para cualquier ser humano es producir frutos para Dios, pues es lo que espera de nosotros.</a:t>
            </a:r>
          </a:p>
          <a:p>
            <a:pPr algn="just"/>
            <a:endParaRPr lang="es-MX" sz="2400" dirty="0">
              <a:solidFill>
                <a:schemeClr val="tx1"/>
              </a:solidFill>
            </a:endParaRPr>
          </a:p>
        </p:txBody>
      </p:sp>
      <p:sp>
        <p:nvSpPr>
          <p:cNvPr id="8" name="Título 7">
            <a:extLst>
              <a:ext uri="{FF2B5EF4-FFF2-40B4-BE49-F238E27FC236}">
                <a16:creationId xmlns:a16="http://schemas.microsoft.com/office/drawing/2014/main" id="{C6E028E9-8819-4534-9910-A20CAAFC416D}"/>
              </a:ext>
            </a:extLst>
          </p:cNvPr>
          <p:cNvSpPr>
            <a:spLocks noGrp="1"/>
          </p:cNvSpPr>
          <p:nvPr>
            <p:ph type="title"/>
          </p:nvPr>
        </p:nvSpPr>
        <p:spPr/>
        <p:txBody>
          <a:bodyPr>
            <a:noAutofit/>
          </a:bodyPr>
          <a:lstStyle/>
          <a:p>
            <a:r>
              <a:rPr lang="es-MX" sz="2800" b="1" dirty="0">
                <a:solidFill>
                  <a:schemeClr val="tx2">
                    <a:lumMod val="60000"/>
                    <a:lumOff val="40000"/>
                  </a:schemeClr>
                </a:solidFill>
              </a:rPr>
              <a:t>RELACIÓN DEL PASAJE BÍBLICO CON NUESTRO APOSTOLADO</a:t>
            </a:r>
          </a:p>
        </p:txBody>
      </p:sp>
      <p:pic>
        <p:nvPicPr>
          <p:cNvPr id="9" name="Imagen 8">
            <a:extLst>
              <a:ext uri="{FF2B5EF4-FFF2-40B4-BE49-F238E27FC236}">
                <a16:creationId xmlns:a16="http://schemas.microsoft.com/office/drawing/2014/main" id="{E52FEE51-0F3E-4AD6-AFB2-0F6DC5333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123" y="4029621"/>
            <a:ext cx="3839753" cy="1912895"/>
          </a:xfrm>
          <a:prstGeom prst="rect">
            <a:avLst/>
          </a:prstGeom>
        </p:spPr>
      </p:pic>
    </p:spTree>
    <p:extLst>
      <p:ext uri="{BB962C8B-B14F-4D97-AF65-F5344CB8AC3E}">
        <p14:creationId xmlns:p14="http://schemas.microsoft.com/office/powerpoint/2010/main" val="2843415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7" name="Imagen 6">
            <a:extLst>
              <a:ext uri="{FF2B5EF4-FFF2-40B4-BE49-F238E27FC236}">
                <a16:creationId xmlns:a16="http://schemas.microsoft.com/office/drawing/2014/main" id="{1127F183-8B60-4CA7-9B68-3BC6F2FB54C0}"/>
              </a:ext>
            </a:extLst>
          </p:cNvPr>
          <p:cNvPicPr>
            <a:picLocks noChangeAspect="1"/>
          </p:cNvPicPr>
          <p:nvPr/>
        </p:nvPicPr>
        <p:blipFill>
          <a:blip r:embed="rId3"/>
          <a:stretch>
            <a:fillRect/>
          </a:stretch>
        </p:blipFill>
        <p:spPr>
          <a:xfrm>
            <a:off x="868671" y="4218200"/>
            <a:ext cx="7375479" cy="1128820"/>
          </a:xfrm>
          <a:prstGeom prst="rect">
            <a:avLst/>
          </a:prstGeom>
          <a:solidFill>
            <a:srgbClr val="00B0F0"/>
          </a:solidFill>
        </p:spPr>
      </p:pic>
      <p:grpSp>
        <p:nvGrpSpPr>
          <p:cNvPr id="8" name="Grupo 7">
            <a:extLst>
              <a:ext uri="{FF2B5EF4-FFF2-40B4-BE49-F238E27FC236}">
                <a16:creationId xmlns:a16="http://schemas.microsoft.com/office/drawing/2014/main" id="{6C4C9152-985B-4804-9B41-C37CE6076A31}"/>
              </a:ext>
            </a:extLst>
          </p:cNvPr>
          <p:cNvGrpSpPr/>
          <p:nvPr/>
        </p:nvGrpSpPr>
        <p:grpSpPr>
          <a:xfrm>
            <a:off x="4120684" y="1072369"/>
            <a:ext cx="3912564" cy="1758757"/>
            <a:chOff x="732999" y="39023"/>
            <a:chExt cx="3395710" cy="2274892"/>
          </a:xfrm>
        </p:grpSpPr>
        <p:sp>
          <p:nvSpPr>
            <p:cNvPr id="9" name="Rectángulo 8">
              <a:extLst>
                <a:ext uri="{FF2B5EF4-FFF2-40B4-BE49-F238E27FC236}">
                  <a16:creationId xmlns:a16="http://schemas.microsoft.com/office/drawing/2014/main" id="{FE703D07-4FAE-4041-B752-B5CCD1FE9F7B}"/>
                </a:ext>
              </a:extLst>
            </p:cNvPr>
            <p:cNvSpPr/>
            <p:nvPr/>
          </p:nvSpPr>
          <p:spPr>
            <a:xfrm>
              <a:off x="732999" y="39023"/>
              <a:ext cx="3395710" cy="2212415"/>
            </a:xfrm>
            <a:prstGeom prst="rect">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ángulo 9">
              <a:extLst>
                <a:ext uri="{FF2B5EF4-FFF2-40B4-BE49-F238E27FC236}">
                  <a16:creationId xmlns:a16="http://schemas.microsoft.com/office/drawing/2014/main" id="{A147C24A-826E-4FD1-95D1-210387502AB6}"/>
                </a:ext>
              </a:extLst>
            </p:cNvPr>
            <p:cNvSpPr/>
            <p:nvPr/>
          </p:nvSpPr>
          <p:spPr>
            <a:xfrm>
              <a:off x="732999" y="101500"/>
              <a:ext cx="3395710" cy="2212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b="1" dirty="0">
                  <a:solidFill>
                    <a:schemeClr val="tx1"/>
                  </a:solidFill>
                </a:rPr>
                <a:t>El</a:t>
              </a:r>
              <a:r>
                <a:rPr lang="es-MX" b="1" kern="1200" dirty="0">
                  <a:solidFill>
                    <a:schemeClr val="tx1"/>
                  </a:solidFill>
                </a:rPr>
                <a:t> Área III se puede decir que es en la cuál se nos pide </a:t>
              </a:r>
              <a:r>
                <a:rPr lang="es-MX" b="1" dirty="0">
                  <a:solidFill>
                    <a:schemeClr val="tx1"/>
                  </a:solidFill>
                </a:rPr>
                <a:t>ejercer</a:t>
              </a:r>
              <a:r>
                <a:rPr lang="es-MX" b="1" kern="1200" dirty="0">
                  <a:solidFill>
                    <a:schemeClr val="tx1"/>
                  </a:solidFill>
                </a:rPr>
                <a:t> los valores al máximo como: paciencia, honestidad, honradez, cortesía, amabilidad, afabilidad, generosidad, empatía. </a:t>
              </a:r>
            </a:p>
          </p:txBody>
        </p:sp>
      </p:grpSp>
      <p:grpSp>
        <p:nvGrpSpPr>
          <p:cNvPr id="11" name="Grupo 10">
            <a:extLst>
              <a:ext uri="{FF2B5EF4-FFF2-40B4-BE49-F238E27FC236}">
                <a16:creationId xmlns:a16="http://schemas.microsoft.com/office/drawing/2014/main" id="{A7849534-3024-4F1D-815C-2A037B126DA0}"/>
              </a:ext>
            </a:extLst>
          </p:cNvPr>
          <p:cNvGrpSpPr/>
          <p:nvPr/>
        </p:nvGrpSpPr>
        <p:grpSpPr>
          <a:xfrm>
            <a:off x="762519" y="3249249"/>
            <a:ext cx="7812573" cy="766680"/>
            <a:chOff x="1066708" y="2588237"/>
            <a:chExt cx="4632886" cy="2258630"/>
          </a:xfrm>
        </p:grpSpPr>
        <p:sp>
          <p:nvSpPr>
            <p:cNvPr id="12" name="Rectángulo 11">
              <a:extLst>
                <a:ext uri="{FF2B5EF4-FFF2-40B4-BE49-F238E27FC236}">
                  <a16:creationId xmlns:a16="http://schemas.microsoft.com/office/drawing/2014/main" id="{FCFD4694-D23A-4FC2-91C4-B9615953F45D}"/>
                </a:ext>
              </a:extLst>
            </p:cNvPr>
            <p:cNvSpPr/>
            <p:nvPr/>
          </p:nvSpPr>
          <p:spPr>
            <a:xfrm>
              <a:off x="1066708" y="2588237"/>
              <a:ext cx="4632886" cy="2258630"/>
            </a:xfrm>
            <a:prstGeom prst="rect">
              <a:avLst/>
            </a:prstGeom>
            <a:solidFill>
              <a:schemeClr val="bg2">
                <a:lumMod val="9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ángulo 12">
              <a:extLst>
                <a:ext uri="{FF2B5EF4-FFF2-40B4-BE49-F238E27FC236}">
                  <a16:creationId xmlns:a16="http://schemas.microsoft.com/office/drawing/2014/main" id="{BD71547F-B7CD-4941-9216-7B8F5387492E}"/>
                </a:ext>
              </a:extLst>
            </p:cNvPr>
            <p:cNvSpPr/>
            <p:nvPr/>
          </p:nvSpPr>
          <p:spPr>
            <a:xfrm>
              <a:off x="1066708" y="2588237"/>
              <a:ext cx="4632886" cy="2258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1066800">
                <a:lnSpc>
                  <a:spcPct val="90000"/>
                </a:lnSpc>
                <a:spcAft>
                  <a:spcPct val="35000"/>
                </a:spcAft>
              </a:pPr>
              <a:r>
                <a:rPr lang="es-MX" sz="1600" b="1" dirty="0">
                  <a:solidFill>
                    <a:schemeClr val="tx1"/>
                  </a:solidFill>
                </a:rPr>
                <a:t>No solamente somos recaudadores de aportaciones, también debemos de buscar caminos para mejorar la optimización de los recursos, ser empáticos y ayudar a nuestros hermanos que sufren carencias en sus familias.</a:t>
              </a:r>
            </a:p>
          </p:txBody>
        </p:sp>
      </p:grpSp>
      <p:pic>
        <p:nvPicPr>
          <p:cNvPr id="1026" name="Picture 2" descr="Resultado de imagen para imagenes de administracion de recursos humanos">
            <a:extLst>
              <a:ext uri="{FF2B5EF4-FFF2-40B4-BE49-F238E27FC236}">
                <a16:creationId xmlns:a16="http://schemas.microsoft.com/office/drawing/2014/main" id="{6472ECA0-A92E-4F0B-BE44-11155952B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014" y="403589"/>
            <a:ext cx="2612448" cy="261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69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8" name="Marcador de contenido 7">
            <a:extLst>
              <a:ext uri="{FF2B5EF4-FFF2-40B4-BE49-F238E27FC236}">
                <a16:creationId xmlns:a16="http://schemas.microsoft.com/office/drawing/2014/main" id="{42BE86AE-AAA6-446B-A3D0-BEC9237976CA}"/>
              </a:ext>
            </a:extLst>
          </p:cNvPr>
          <p:cNvSpPr txBox="1">
            <a:spLocks noGrp="1"/>
          </p:cNvSpPr>
          <p:nvPr>
            <p:ph idx="1"/>
          </p:nvPr>
        </p:nvSpPr>
        <p:spPr>
          <a:xfrm>
            <a:off x="457200" y="1600200"/>
            <a:ext cx="8229600" cy="2443746"/>
          </a:xfrm>
          <a:prstGeom prst="rect">
            <a:avLst/>
          </a:prstGeom>
          <a:noFill/>
        </p:spPr>
        <p:txBody>
          <a:bodyPr wrap="square" rtlCol="0">
            <a:spAutoFit/>
          </a:bodyPr>
          <a:lstStyle/>
          <a:p>
            <a:pPr marL="0" indent="0" algn="ctr">
              <a:buNone/>
            </a:pPr>
            <a:r>
              <a:rPr lang="es-MX" sz="2800" b="1" dirty="0">
                <a:solidFill>
                  <a:schemeClr val="tx2">
                    <a:lumMod val="60000"/>
                    <a:lumOff val="40000"/>
                  </a:schemeClr>
                </a:solidFill>
              </a:rPr>
              <a:t>LA CONVIVENCIA ARMÓNICA</a:t>
            </a:r>
          </a:p>
          <a:p>
            <a:pPr marL="0" indent="0" algn="just">
              <a:buNone/>
            </a:pPr>
            <a:r>
              <a:rPr lang="es-MX" sz="2400" b="1" dirty="0"/>
              <a:t>Todas la organizaciones humanas, para lograr los fines por lo que fueron creadas,  requieren que quienes la integran se desenvuelvan en un ambiente de armonía y tranquilidad. Es fundamental que los equipos diocesanos y de sector, vivan este valor permanentemente.</a:t>
            </a:r>
          </a:p>
        </p:txBody>
      </p:sp>
      <p:sp>
        <p:nvSpPr>
          <p:cNvPr id="9" name="Rectángulo 8">
            <a:extLst>
              <a:ext uri="{FF2B5EF4-FFF2-40B4-BE49-F238E27FC236}">
                <a16:creationId xmlns:a16="http://schemas.microsoft.com/office/drawing/2014/main" id="{D28AB7D1-460A-4B75-AED0-4BEB4F810AE3}"/>
              </a:ext>
            </a:extLst>
          </p:cNvPr>
          <p:cNvSpPr/>
          <p:nvPr/>
        </p:nvSpPr>
        <p:spPr>
          <a:xfrm>
            <a:off x="472789" y="568930"/>
            <a:ext cx="8229600" cy="523220"/>
          </a:xfrm>
          <a:prstGeom prst="rect">
            <a:avLst/>
          </a:prstGeom>
        </p:spPr>
        <p:txBody>
          <a:bodyPr wrap="square">
            <a:spAutoFit/>
          </a:bodyPr>
          <a:lstStyle/>
          <a:p>
            <a:pPr algn="ctr"/>
            <a:r>
              <a:rPr lang="es-MX" sz="2800" b="1" dirty="0">
                <a:latin typeface="Century Gothic" panose="020B0502020202020204" pitchFamily="34" charset="0"/>
              </a:rPr>
              <a:t>VALORES QUE PROMUEVE Y TRANSMITE ÁREA III</a:t>
            </a:r>
          </a:p>
        </p:txBody>
      </p:sp>
      <p:pic>
        <p:nvPicPr>
          <p:cNvPr id="6" name="Imagen 5">
            <a:extLst>
              <a:ext uri="{FF2B5EF4-FFF2-40B4-BE49-F238E27FC236}">
                <a16:creationId xmlns:a16="http://schemas.microsoft.com/office/drawing/2014/main" id="{BDF9D67D-B659-4708-BF41-879DE17ADA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069"/>
          <a:stretch/>
        </p:blipFill>
        <p:spPr>
          <a:xfrm rot="16200000">
            <a:off x="5675928" y="3729676"/>
            <a:ext cx="2443746" cy="2608580"/>
          </a:xfrm>
          <a:prstGeom prst="rect">
            <a:avLst/>
          </a:prstGeom>
        </p:spPr>
      </p:pic>
    </p:spTree>
    <p:extLst>
      <p:ext uri="{BB962C8B-B14F-4D97-AF65-F5344CB8AC3E}">
        <p14:creationId xmlns:p14="http://schemas.microsoft.com/office/powerpoint/2010/main" val="308504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46865"/>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Marcador de contenido 2">
            <a:extLst>
              <a:ext uri="{FF2B5EF4-FFF2-40B4-BE49-F238E27FC236}">
                <a16:creationId xmlns:a16="http://schemas.microsoft.com/office/drawing/2014/main" id="{0F725E78-7111-4440-8C1A-7BF6BDACE8E8}"/>
              </a:ext>
            </a:extLst>
          </p:cNvPr>
          <p:cNvSpPr>
            <a:spLocks noGrp="1"/>
          </p:cNvSpPr>
          <p:nvPr>
            <p:ph idx="1"/>
          </p:nvPr>
        </p:nvSpPr>
        <p:spPr>
          <a:xfrm>
            <a:off x="457200" y="638356"/>
            <a:ext cx="8229600" cy="5487808"/>
          </a:xfrm>
        </p:spPr>
        <p:txBody>
          <a:bodyPr>
            <a:normAutofit fontScale="77500" lnSpcReduction="20000"/>
          </a:bodyPr>
          <a:lstStyle/>
          <a:p>
            <a:pPr marL="0" indent="0" algn="ctr">
              <a:buNone/>
            </a:pPr>
            <a:r>
              <a:rPr lang="es-MX" b="1" dirty="0">
                <a:solidFill>
                  <a:schemeClr val="tx2">
                    <a:lumMod val="60000"/>
                    <a:lumOff val="40000"/>
                  </a:schemeClr>
                </a:solidFill>
              </a:rPr>
              <a:t>EL RESPETO A LA DIGNIDAD DE NUESTROS COMPAÑEROS</a:t>
            </a:r>
          </a:p>
          <a:p>
            <a:pPr marL="0" indent="0" algn="just">
              <a:buNone/>
            </a:pPr>
            <a:r>
              <a:rPr lang="es-MX" dirty="0"/>
              <a:t>No podemos pensar que un equipo funcione adecuada y eficazmente, si no existe respeto entre sus miembros. Recordemos nuestro temario del CBF, en los que se nos señala que  todas las personas tienen una dignidad propia por su carácter de hijo de Dios.</a:t>
            </a:r>
          </a:p>
          <a:p>
            <a:pPr algn="just"/>
            <a:endParaRPr lang="es-MX" dirty="0"/>
          </a:p>
          <a:p>
            <a:endParaRPr lang="es-MX" dirty="0"/>
          </a:p>
          <a:p>
            <a:endParaRPr lang="es-MX" dirty="0"/>
          </a:p>
          <a:p>
            <a:pPr marL="0" indent="0" algn="ctr">
              <a:buNone/>
            </a:pPr>
            <a:r>
              <a:rPr lang="es-MX" b="1" dirty="0">
                <a:solidFill>
                  <a:schemeClr val="tx2">
                    <a:lumMod val="60000"/>
                    <a:lumOff val="40000"/>
                  </a:schemeClr>
                </a:solidFill>
              </a:rPr>
              <a:t>LA JUSTICIA</a:t>
            </a:r>
          </a:p>
          <a:p>
            <a:pPr marL="0" indent="0" algn="just">
              <a:buNone/>
            </a:pPr>
            <a:r>
              <a:rPr lang="es-MX" dirty="0"/>
              <a:t>Es importante que entre los miembros del MFC exista este valor , consiste en tener una relación de igualdad con nuestros compañeros, es decir, de acuerdo con el cumplimiento de sus deberes y derechos e intenta que los demás hagan lo mismo.</a:t>
            </a:r>
          </a:p>
        </p:txBody>
      </p:sp>
      <p:pic>
        <p:nvPicPr>
          <p:cNvPr id="6" name="Imagen 5">
            <a:extLst>
              <a:ext uri="{FF2B5EF4-FFF2-40B4-BE49-F238E27FC236}">
                <a16:creationId xmlns:a16="http://schemas.microsoft.com/office/drawing/2014/main" id="{44D2B3C2-039C-4545-8B60-289418B5A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288" y="2390139"/>
            <a:ext cx="2957512" cy="1725602"/>
          </a:xfrm>
          <a:prstGeom prst="rect">
            <a:avLst/>
          </a:prstGeom>
        </p:spPr>
      </p:pic>
    </p:spTree>
    <p:extLst>
      <p:ext uri="{BB962C8B-B14F-4D97-AF65-F5344CB8AC3E}">
        <p14:creationId xmlns:p14="http://schemas.microsoft.com/office/powerpoint/2010/main" val="2488816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CuadroTexto 9">
            <a:extLst>
              <a:ext uri="{FF2B5EF4-FFF2-40B4-BE49-F238E27FC236}">
                <a16:creationId xmlns:a16="http://schemas.microsoft.com/office/drawing/2014/main" id="{3EA13B96-95A2-43C5-A6E2-824BB80119FE}"/>
              </a:ext>
            </a:extLst>
          </p:cNvPr>
          <p:cNvSpPr txBox="1"/>
          <p:nvPr/>
        </p:nvSpPr>
        <p:spPr>
          <a:xfrm>
            <a:off x="481458" y="503938"/>
            <a:ext cx="4988012" cy="1692771"/>
          </a:xfrm>
          <a:prstGeom prst="rect">
            <a:avLst/>
          </a:prstGeom>
          <a:noFill/>
        </p:spPr>
        <p:txBody>
          <a:bodyPr wrap="square" rtlCol="0">
            <a:spAutoFit/>
          </a:bodyPr>
          <a:lstStyle/>
          <a:p>
            <a:r>
              <a:rPr lang="es-MX" sz="2400" b="1" dirty="0">
                <a:solidFill>
                  <a:schemeClr val="tx2">
                    <a:lumMod val="60000"/>
                    <a:lumOff val="40000"/>
                  </a:schemeClr>
                </a:solidFill>
              </a:rPr>
              <a:t>LA SOLIDARIDAD</a:t>
            </a:r>
            <a:endParaRPr lang="es-MX" sz="2000" dirty="0">
              <a:solidFill>
                <a:schemeClr val="tx2">
                  <a:lumMod val="60000"/>
                  <a:lumOff val="40000"/>
                </a:schemeClr>
              </a:solidFill>
            </a:endParaRPr>
          </a:p>
          <a:p>
            <a:pPr algn="just"/>
            <a:r>
              <a:rPr lang="es-MX" sz="2000" b="1" dirty="0"/>
              <a:t>Es la conciencia de que siendo todos miembros de la misma familia, estamos vinculados en un único destino del mundo compartiendo nuestra responsabilidad.</a:t>
            </a:r>
          </a:p>
        </p:txBody>
      </p:sp>
      <p:sp>
        <p:nvSpPr>
          <p:cNvPr id="11" name="CuadroTexto 10">
            <a:extLst>
              <a:ext uri="{FF2B5EF4-FFF2-40B4-BE49-F238E27FC236}">
                <a16:creationId xmlns:a16="http://schemas.microsoft.com/office/drawing/2014/main" id="{FC0CB0A9-49E1-4140-A550-A9F0EF430513}"/>
              </a:ext>
            </a:extLst>
          </p:cNvPr>
          <p:cNvSpPr txBox="1"/>
          <p:nvPr/>
        </p:nvSpPr>
        <p:spPr>
          <a:xfrm>
            <a:off x="3199751" y="3980252"/>
            <a:ext cx="5771721" cy="1692771"/>
          </a:xfrm>
          <a:prstGeom prst="rect">
            <a:avLst/>
          </a:prstGeom>
          <a:noFill/>
        </p:spPr>
        <p:txBody>
          <a:bodyPr wrap="square" rtlCol="0">
            <a:spAutoFit/>
          </a:bodyPr>
          <a:lstStyle/>
          <a:p>
            <a:r>
              <a:rPr lang="es-MX" sz="2400" b="1" dirty="0">
                <a:solidFill>
                  <a:schemeClr val="tx2">
                    <a:lumMod val="60000"/>
                    <a:lumOff val="40000"/>
                  </a:schemeClr>
                </a:solidFill>
              </a:rPr>
              <a:t>LA HONESTIDAD E INTEGRIDAD</a:t>
            </a:r>
            <a:endParaRPr lang="es-MX" sz="1600" dirty="0"/>
          </a:p>
          <a:p>
            <a:pPr algn="just"/>
            <a:r>
              <a:rPr lang="es-MX" sz="2000" b="1" dirty="0"/>
              <a:t>Fuimos elegidos personalmente por el Señor, para ser sus administradores, no podemos manipular los números a nuestra conveniencia, pues seguramente Él nos pedirá razón de lo que es Suyo.</a:t>
            </a:r>
          </a:p>
        </p:txBody>
      </p:sp>
    </p:spTree>
    <p:extLst>
      <p:ext uri="{BB962C8B-B14F-4D97-AF65-F5344CB8AC3E}">
        <p14:creationId xmlns:p14="http://schemas.microsoft.com/office/powerpoint/2010/main" val="241978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8" name="Título 7">
            <a:extLst>
              <a:ext uri="{FF2B5EF4-FFF2-40B4-BE49-F238E27FC236}">
                <a16:creationId xmlns:a16="http://schemas.microsoft.com/office/drawing/2014/main" id="{727F33E6-70DF-46E7-88E5-C01BCAA1AF3F}"/>
              </a:ext>
            </a:extLst>
          </p:cNvPr>
          <p:cNvSpPr>
            <a:spLocks noGrp="1"/>
          </p:cNvSpPr>
          <p:nvPr>
            <p:ph type="title"/>
          </p:nvPr>
        </p:nvSpPr>
        <p:spPr>
          <a:xfrm>
            <a:off x="457200" y="553750"/>
            <a:ext cx="8229600" cy="584775"/>
          </a:xfrm>
          <a:prstGeom prst="rect">
            <a:avLst/>
          </a:prstGeom>
        </p:spPr>
        <p:txBody>
          <a:bodyPr wrap="square">
            <a:spAutoFit/>
          </a:bodyPr>
          <a:lstStyle/>
          <a:p>
            <a:pPr algn="ctr"/>
            <a:r>
              <a:rPr lang="es-MX" sz="3200" b="1" dirty="0">
                <a:solidFill>
                  <a:schemeClr val="tx2">
                    <a:lumMod val="60000"/>
                    <a:lumOff val="40000"/>
                  </a:schemeClr>
                </a:solidFill>
                <a:latin typeface="Century Gothic" panose="020B0502020202020204" pitchFamily="34" charset="0"/>
              </a:rPr>
              <a:t>LA GENEROSIDAD</a:t>
            </a:r>
          </a:p>
        </p:txBody>
      </p:sp>
      <p:sp>
        <p:nvSpPr>
          <p:cNvPr id="10" name="Marcador de contenido 9">
            <a:extLst>
              <a:ext uri="{FF2B5EF4-FFF2-40B4-BE49-F238E27FC236}">
                <a16:creationId xmlns:a16="http://schemas.microsoft.com/office/drawing/2014/main" id="{109218EA-B63D-42BB-A7B0-FD13EA724A87}"/>
              </a:ext>
            </a:extLst>
          </p:cNvPr>
          <p:cNvSpPr>
            <a:spLocks noGrp="1"/>
          </p:cNvSpPr>
          <p:nvPr>
            <p:ph idx="1"/>
          </p:nvPr>
        </p:nvSpPr>
        <p:spPr>
          <a:xfrm>
            <a:off x="457200" y="1600201"/>
            <a:ext cx="8229600" cy="3161580"/>
          </a:xfrm>
        </p:spPr>
        <p:txBody>
          <a:bodyPr>
            <a:normAutofit/>
          </a:bodyPr>
          <a:lstStyle/>
          <a:p>
            <a:pPr algn="just"/>
            <a:r>
              <a:rPr lang="es-MX" sz="2000" dirty="0"/>
              <a:t>Todos debemos ayudarnos, cada área conoce su trabajo y el de las otras áreas, siempre podremos hacer algo por los demás, aún cuando nos parezca que tenemos muchísimo quehacer. Al cooperar con nuestros compañeros, nuestro espíritu de servicio se irá fortaleciendo y cada vez más ampliaremos nuestro círculo de amigos y el testimonio que demos será lo que haga crecer nuestro Movimiento.</a:t>
            </a:r>
          </a:p>
        </p:txBody>
      </p:sp>
      <p:pic>
        <p:nvPicPr>
          <p:cNvPr id="12" name="Imagen 11">
            <a:extLst>
              <a:ext uri="{FF2B5EF4-FFF2-40B4-BE49-F238E27FC236}">
                <a16:creationId xmlns:a16="http://schemas.microsoft.com/office/drawing/2014/main" id="{E1FB2FC0-8AC2-4581-AFE1-19B2FA42E70A}"/>
              </a:ext>
            </a:extLst>
          </p:cNvPr>
          <p:cNvPicPr>
            <a:picLocks noChangeAspect="1"/>
          </p:cNvPicPr>
          <p:nvPr/>
        </p:nvPicPr>
        <p:blipFill>
          <a:blip r:embed="rId3"/>
          <a:stretch>
            <a:fillRect/>
          </a:stretch>
        </p:blipFill>
        <p:spPr>
          <a:xfrm>
            <a:off x="3103874" y="3690955"/>
            <a:ext cx="2936251" cy="2171305"/>
          </a:xfrm>
          <a:prstGeom prst="rect">
            <a:avLst/>
          </a:prstGeom>
        </p:spPr>
      </p:pic>
    </p:spTree>
    <p:extLst>
      <p:ext uri="{BB962C8B-B14F-4D97-AF65-F5344CB8AC3E}">
        <p14:creationId xmlns:p14="http://schemas.microsoft.com/office/powerpoint/2010/main" val="25704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Marcador de contenido 2">
            <a:extLst>
              <a:ext uri="{FF2B5EF4-FFF2-40B4-BE49-F238E27FC236}">
                <a16:creationId xmlns:a16="http://schemas.microsoft.com/office/drawing/2014/main" id="{D68AA641-561E-483A-8E05-D41459289B76}"/>
              </a:ext>
            </a:extLst>
          </p:cNvPr>
          <p:cNvSpPr>
            <a:spLocks noGrp="1"/>
          </p:cNvSpPr>
          <p:nvPr>
            <p:ph idx="1"/>
          </p:nvPr>
        </p:nvSpPr>
        <p:spPr>
          <a:xfrm>
            <a:off x="241540" y="276045"/>
            <a:ext cx="8462514" cy="5555411"/>
          </a:xfrm>
        </p:spPr>
        <p:txBody>
          <a:bodyPr>
            <a:normAutofit fontScale="92500" lnSpcReduction="20000"/>
          </a:bodyPr>
          <a:lstStyle/>
          <a:p>
            <a:pPr marL="0" indent="0" algn="ctr">
              <a:buNone/>
            </a:pPr>
            <a:r>
              <a:rPr lang="es-MX" sz="3000" dirty="0">
                <a:solidFill>
                  <a:srgbClr val="C00000"/>
                </a:solidFill>
              </a:rPr>
              <a:t>Además de nuestro </a:t>
            </a:r>
            <a:r>
              <a:rPr lang="es-MX" sz="3000" u="sng" dirty="0">
                <a:solidFill>
                  <a:srgbClr val="C00000"/>
                </a:solidFill>
              </a:rPr>
              <a:t>testimonio</a:t>
            </a:r>
            <a:r>
              <a:rPr lang="es-MX" sz="3000" dirty="0">
                <a:solidFill>
                  <a:srgbClr val="C00000"/>
                </a:solidFill>
              </a:rPr>
              <a:t>, para promover éstos valores, existen elementos e instrumentos que pueden ayudarnos: </a:t>
            </a:r>
          </a:p>
          <a:p>
            <a:pPr algn="just"/>
            <a:r>
              <a:rPr lang="es-MX" sz="2400" dirty="0">
                <a:solidFill>
                  <a:srgbClr val="FF3300"/>
                </a:solidFill>
              </a:rPr>
              <a:t>1.- Nuestros símbolos y Emblemas: </a:t>
            </a:r>
            <a:r>
              <a:rPr lang="es-MX" sz="2400" dirty="0"/>
              <a:t>Debemos cuidar que en nuestras actividades y eventos estén siempre presentes; que se difundan entre todos los miembros del MFC, pues conocerlos y apreciarlos darán un sentido de pertenencia e identidad a nuestro Movimiento.</a:t>
            </a:r>
          </a:p>
          <a:p>
            <a:pPr algn="just"/>
            <a:r>
              <a:rPr lang="es-MX" sz="2400" dirty="0">
                <a:solidFill>
                  <a:srgbClr val="FF3300"/>
                </a:solidFill>
              </a:rPr>
              <a:t>2.- Las convivencias y eventos: </a:t>
            </a:r>
            <a:r>
              <a:rPr lang="es-MX" sz="2400" dirty="0"/>
              <a:t>Deberán organizarse a todos los niveles del MFC, con orden y cuidado; muy bien planeadas y siempre deben tener el objetivo final de promover algún valor.</a:t>
            </a:r>
          </a:p>
          <a:p>
            <a:pPr algn="just"/>
            <a:r>
              <a:rPr lang="es-MX" sz="2400" dirty="0">
                <a:solidFill>
                  <a:srgbClr val="FF3300"/>
                </a:solidFill>
              </a:rPr>
              <a:t>3.- Los boletines y publicaciones: </a:t>
            </a:r>
            <a:r>
              <a:rPr lang="es-MX" sz="2400" dirty="0"/>
              <a:t>Que se difunden entre la membresía, constituyen elementos que bien diseñados y pensados, contribuirán de manera importantísima a promover valores</a:t>
            </a:r>
          </a:p>
          <a:p>
            <a:pPr algn="just"/>
            <a:r>
              <a:rPr lang="es-MX" sz="2400" dirty="0">
                <a:solidFill>
                  <a:srgbClr val="FF3300"/>
                </a:solidFill>
              </a:rPr>
              <a:t>4.- Sistemas de comunicación y enlace: </a:t>
            </a:r>
            <a:r>
              <a:rPr lang="es-MX" sz="2400" dirty="0"/>
              <a:t>Aprovechando las facilidades tecnológicas que hoy existen, constituyen también piezas fundamentales para unir al MFC y ayudarnos a la promoción de los valores que nuestra área promueve.</a:t>
            </a:r>
            <a:endParaRPr lang="es-MX" sz="2400" dirty="0">
              <a:solidFill>
                <a:srgbClr val="993300"/>
              </a:solidFill>
            </a:endParaRPr>
          </a:p>
          <a:p>
            <a:pPr algn="just"/>
            <a:endParaRPr lang="es-MX" dirty="0"/>
          </a:p>
        </p:txBody>
      </p:sp>
    </p:spTree>
    <p:extLst>
      <p:ext uri="{BB962C8B-B14F-4D97-AF65-F5344CB8AC3E}">
        <p14:creationId xmlns:p14="http://schemas.microsoft.com/office/powerpoint/2010/main" val="63388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2" name="Title 1"/>
          <p:cNvSpPr>
            <a:spLocks noGrp="1"/>
          </p:cNvSpPr>
          <p:nvPr>
            <p:ph type="title"/>
          </p:nvPr>
        </p:nvSpPr>
        <p:spPr/>
        <p:txBody>
          <a:bodyPr>
            <a:normAutofit/>
          </a:bodyPr>
          <a:lstStyle/>
          <a:p>
            <a:r>
              <a:rPr lang="en-US" sz="3200" b="1" dirty="0">
                <a:solidFill>
                  <a:schemeClr val="tx2">
                    <a:lumMod val="60000"/>
                    <a:lumOff val="40000"/>
                  </a:schemeClr>
                </a:solidFill>
                <a:latin typeface="Century Gothic"/>
                <a:cs typeface="Century Gothic"/>
              </a:rPr>
              <a:t>SER DEL ÁREA III</a:t>
            </a:r>
          </a:p>
        </p:txBody>
      </p:sp>
      <p:sp>
        <p:nvSpPr>
          <p:cNvPr id="3" name="Content Placeholder 2"/>
          <p:cNvSpPr>
            <a:spLocks noGrp="1"/>
          </p:cNvSpPr>
          <p:nvPr>
            <p:ph idx="1"/>
          </p:nvPr>
        </p:nvSpPr>
        <p:spPr>
          <a:xfrm>
            <a:off x="457200" y="1417638"/>
            <a:ext cx="8229600" cy="4201765"/>
          </a:xfrm>
        </p:spPr>
        <p:txBody>
          <a:bodyPr>
            <a:normAutofit lnSpcReduction="10000"/>
          </a:bodyPr>
          <a:lstStyle/>
          <a:p>
            <a:pPr marL="0" indent="0" algn="just">
              <a:buNone/>
            </a:pPr>
            <a:endParaRPr lang="en-US" sz="2400" dirty="0">
              <a:latin typeface="+mj-lt"/>
              <a:cs typeface="Century Gothic"/>
            </a:endParaRPr>
          </a:p>
          <a:p>
            <a:pPr algn="just"/>
            <a:r>
              <a:rPr lang="en-US" sz="3600" dirty="0" err="1">
                <a:latin typeface="+mj-lt"/>
                <a:cs typeface="Century Gothic"/>
              </a:rPr>
              <a:t>En</a:t>
            </a:r>
            <a:r>
              <a:rPr lang="en-US" sz="3600" dirty="0">
                <a:latin typeface="+mj-lt"/>
                <a:cs typeface="Century Gothic"/>
              </a:rPr>
              <a:t> el MFC </a:t>
            </a:r>
            <a:r>
              <a:rPr lang="en-US" sz="3600" dirty="0" err="1">
                <a:latin typeface="+mj-lt"/>
                <a:cs typeface="Century Gothic"/>
              </a:rPr>
              <a:t>trabajamos</a:t>
            </a:r>
            <a:r>
              <a:rPr lang="en-US" sz="3600" dirty="0">
                <a:latin typeface="+mj-lt"/>
                <a:cs typeface="Century Gothic"/>
              </a:rPr>
              <a:t> para el </a:t>
            </a:r>
            <a:r>
              <a:rPr lang="en-US" sz="3600" dirty="0" err="1">
                <a:latin typeface="+mj-lt"/>
                <a:cs typeface="Century Gothic"/>
              </a:rPr>
              <a:t>Señor</a:t>
            </a:r>
            <a:r>
              <a:rPr lang="en-US" sz="3600" dirty="0">
                <a:latin typeface="+mj-lt"/>
                <a:cs typeface="Century Gothic"/>
              </a:rPr>
              <a:t>.</a:t>
            </a:r>
          </a:p>
          <a:p>
            <a:pPr algn="just"/>
            <a:endParaRPr lang="en-US" sz="2400" dirty="0">
              <a:latin typeface="+mj-lt"/>
              <a:cs typeface="Century Gothic"/>
            </a:endParaRPr>
          </a:p>
          <a:p>
            <a:pPr algn="just"/>
            <a:r>
              <a:rPr lang="en-US" b="1" dirty="0" err="1">
                <a:latin typeface="+mj-lt"/>
                <a:cs typeface="Century Gothic"/>
              </a:rPr>
              <a:t>Él</a:t>
            </a:r>
            <a:r>
              <a:rPr lang="en-US" b="1" dirty="0">
                <a:latin typeface="+mj-lt"/>
                <a:cs typeface="Century Gothic"/>
              </a:rPr>
              <a:t> es el que </a:t>
            </a:r>
            <a:r>
              <a:rPr lang="en-US" b="1" dirty="0" err="1">
                <a:latin typeface="+mj-lt"/>
                <a:cs typeface="Century Gothic"/>
              </a:rPr>
              <a:t>nos</a:t>
            </a:r>
            <a:r>
              <a:rPr lang="en-US" b="1" dirty="0">
                <a:latin typeface="+mj-lt"/>
                <a:cs typeface="Century Gothic"/>
              </a:rPr>
              <a:t> llama y </a:t>
            </a:r>
            <a:r>
              <a:rPr lang="en-US" b="1" dirty="0" err="1">
                <a:latin typeface="+mj-lt"/>
                <a:cs typeface="Century Gothic"/>
              </a:rPr>
              <a:t>debemos</a:t>
            </a:r>
            <a:r>
              <a:rPr lang="en-US" b="1" dirty="0">
                <a:latin typeface="+mj-lt"/>
                <a:cs typeface="Century Gothic"/>
              </a:rPr>
              <a:t> </a:t>
            </a:r>
            <a:r>
              <a:rPr lang="en-US" b="1" dirty="0" err="1">
                <a:latin typeface="+mj-lt"/>
                <a:cs typeface="Century Gothic"/>
              </a:rPr>
              <a:t>sentirlo</a:t>
            </a:r>
            <a:r>
              <a:rPr lang="en-US" b="1" dirty="0">
                <a:latin typeface="+mj-lt"/>
                <a:cs typeface="Century Gothic"/>
              </a:rPr>
              <a:t> </a:t>
            </a:r>
            <a:r>
              <a:rPr lang="en-US" b="1" dirty="0" err="1">
                <a:latin typeface="+mj-lt"/>
                <a:cs typeface="Century Gothic"/>
              </a:rPr>
              <a:t>así</a:t>
            </a:r>
            <a:r>
              <a:rPr lang="en-US" b="1" dirty="0">
                <a:latin typeface="+mj-lt"/>
                <a:cs typeface="Century Gothic"/>
              </a:rPr>
              <a:t>.</a:t>
            </a:r>
          </a:p>
          <a:p>
            <a:pPr algn="just"/>
            <a:endParaRPr lang="en-US" b="1" dirty="0">
              <a:latin typeface="+mj-lt"/>
              <a:cs typeface="Century Gothic"/>
            </a:endParaRPr>
          </a:p>
          <a:p>
            <a:pPr algn="just"/>
            <a:r>
              <a:rPr lang="en-US" b="1" dirty="0">
                <a:latin typeface="+mj-lt"/>
                <a:cs typeface="Century Gothic"/>
              </a:rPr>
              <a:t>Hay que </a:t>
            </a:r>
            <a:r>
              <a:rPr lang="en-US" b="1" dirty="0" err="1">
                <a:latin typeface="+mj-lt"/>
                <a:cs typeface="Century Gothic"/>
              </a:rPr>
              <a:t>hacer</a:t>
            </a:r>
            <a:r>
              <a:rPr lang="en-US" b="1" dirty="0">
                <a:latin typeface="+mj-lt"/>
                <a:cs typeface="Century Gothic"/>
              </a:rPr>
              <a:t> </a:t>
            </a:r>
            <a:r>
              <a:rPr lang="en-US" b="1" dirty="0" err="1">
                <a:latin typeface="+mj-lt"/>
                <a:cs typeface="Century Gothic"/>
              </a:rPr>
              <a:t>su</a:t>
            </a:r>
            <a:r>
              <a:rPr lang="en-US" b="1" dirty="0">
                <a:latin typeface="+mj-lt"/>
                <a:cs typeface="Century Gothic"/>
              </a:rPr>
              <a:t> </a:t>
            </a:r>
            <a:r>
              <a:rPr lang="en-US" b="1" dirty="0" err="1">
                <a:latin typeface="+mj-lt"/>
                <a:cs typeface="Century Gothic"/>
              </a:rPr>
              <a:t>trabajo</a:t>
            </a:r>
            <a:r>
              <a:rPr lang="en-US" b="1" dirty="0">
                <a:latin typeface="+mj-lt"/>
                <a:cs typeface="Century Gothic"/>
              </a:rPr>
              <a:t> con </a:t>
            </a:r>
            <a:r>
              <a:rPr lang="en-US" b="1" dirty="0" err="1">
                <a:latin typeface="+mj-lt"/>
                <a:cs typeface="Century Gothic"/>
              </a:rPr>
              <a:t>amor</a:t>
            </a:r>
            <a:r>
              <a:rPr lang="en-US" b="1" dirty="0">
                <a:latin typeface="+mj-lt"/>
                <a:cs typeface="Century Gothic"/>
              </a:rPr>
              <a:t>, </a:t>
            </a:r>
            <a:r>
              <a:rPr lang="en-US" b="1" dirty="0" err="1">
                <a:latin typeface="+mj-lt"/>
                <a:cs typeface="Century Gothic"/>
              </a:rPr>
              <a:t>docilidad</a:t>
            </a:r>
            <a:r>
              <a:rPr lang="en-US" b="1" dirty="0">
                <a:latin typeface="+mj-lt"/>
                <a:cs typeface="Century Gothic"/>
              </a:rPr>
              <a:t> y con </a:t>
            </a:r>
            <a:r>
              <a:rPr lang="en-US" b="1" dirty="0" err="1">
                <a:latin typeface="+mj-lt"/>
                <a:cs typeface="Century Gothic"/>
              </a:rPr>
              <a:t>entrega</a:t>
            </a:r>
            <a:r>
              <a:rPr lang="en-US" b="1" dirty="0">
                <a:latin typeface="+mj-lt"/>
                <a:cs typeface="Century Gothic"/>
              </a:rPr>
              <a:t>, </a:t>
            </a:r>
            <a:r>
              <a:rPr lang="en-US" b="1" dirty="0" err="1">
                <a:latin typeface="+mj-lt"/>
                <a:cs typeface="Century Gothic"/>
              </a:rPr>
              <a:t>siguiendo</a:t>
            </a:r>
            <a:r>
              <a:rPr lang="en-US" b="1" dirty="0">
                <a:latin typeface="+mj-lt"/>
                <a:cs typeface="Century Gothic"/>
              </a:rPr>
              <a:t> </a:t>
            </a:r>
            <a:r>
              <a:rPr lang="en-US" b="1" dirty="0" err="1">
                <a:latin typeface="+mj-lt"/>
                <a:cs typeface="Century Gothic"/>
              </a:rPr>
              <a:t>siempre</a:t>
            </a:r>
            <a:r>
              <a:rPr lang="en-US" b="1" dirty="0">
                <a:latin typeface="+mj-lt"/>
                <a:cs typeface="Century Gothic"/>
              </a:rPr>
              <a:t> el </a:t>
            </a:r>
            <a:r>
              <a:rPr lang="en-US" b="1" dirty="0" err="1">
                <a:latin typeface="+mj-lt"/>
                <a:cs typeface="Century Gothic"/>
              </a:rPr>
              <a:t>ejemplo</a:t>
            </a:r>
            <a:r>
              <a:rPr lang="en-US" b="1" dirty="0">
                <a:latin typeface="+mj-lt"/>
                <a:cs typeface="Century Gothic"/>
              </a:rPr>
              <a:t> de Jesús</a:t>
            </a:r>
            <a:r>
              <a:rPr lang="en-US" sz="2400" dirty="0">
                <a:latin typeface="+mj-lt"/>
                <a:cs typeface="Century Gothic"/>
              </a:rPr>
              <a:t>.</a:t>
            </a: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schemeClr val="bg1"/>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schemeClr val="bg1"/>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3636224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13" name="Imagen 12">
            <a:extLst>
              <a:ext uri="{FF2B5EF4-FFF2-40B4-BE49-F238E27FC236}">
                <a16:creationId xmlns:a16="http://schemas.microsoft.com/office/drawing/2014/main" id="{2F2D4C62-B6FA-44A7-8FBA-1E4BBA4AC8A6}"/>
              </a:ext>
            </a:extLst>
          </p:cNvPr>
          <p:cNvPicPr>
            <a:picLocks noChangeAspect="1"/>
          </p:cNvPicPr>
          <p:nvPr/>
        </p:nvPicPr>
        <p:blipFill>
          <a:blip r:embed="rId3"/>
          <a:stretch>
            <a:fillRect/>
          </a:stretch>
        </p:blipFill>
        <p:spPr>
          <a:xfrm>
            <a:off x="638354" y="1932072"/>
            <a:ext cx="7867291" cy="3903333"/>
          </a:xfrm>
          <a:prstGeom prst="rect">
            <a:avLst/>
          </a:prstGeom>
        </p:spPr>
      </p:pic>
      <p:pic>
        <p:nvPicPr>
          <p:cNvPr id="14" name="Imagen 13">
            <a:extLst>
              <a:ext uri="{FF2B5EF4-FFF2-40B4-BE49-F238E27FC236}">
                <a16:creationId xmlns:a16="http://schemas.microsoft.com/office/drawing/2014/main" id="{B4459CD8-0C48-4C77-883A-914C857749DF}"/>
              </a:ext>
            </a:extLst>
          </p:cNvPr>
          <p:cNvPicPr>
            <a:picLocks noChangeAspect="1"/>
          </p:cNvPicPr>
          <p:nvPr/>
        </p:nvPicPr>
        <p:blipFill>
          <a:blip r:embed="rId4"/>
          <a:stretch>
            <a:fillRect/>
          </a:stretch>
        </p:blipFill>
        <p:spPr>
          <a:xfrm>
            <a:off x="3644594" y="3640712"/>
            <a:ext cx="1854811" cy="1845689"/>
          </a:xfrm>
          <a:prstGeom prst="rect">
            <a:avLst/>
          </a:prstGeom>
        </p:spPr>
      </p:pic>
      <p:sp>
        <p:nvSpPr>
          <p:cNvPr id="19" name="Rectángulo 18">
            <a:extLst>
              <a:ext uri="{FF2B5EF4-FFF2-40B4-BE49-F238E27FC236}">
                <a16:creationId xmlns:a16="http://schemas.microsoft.com/office/drawing/2014/main" id="{7CE50214-6C89-444F-9B7F-9CBAC23C5A08}"/>
              </a:ext>
            </a:extLst>
          </p:cNvPr>
          <p:cNvSpPr/>
          <p:nvPr/>
        </p:nvSpPr>
        <p:spPr>
          <a:xfrm>
            <a:off x="3354579" y="761423"/>
            <a:ext cx="2419252" cy="584775"/>
          </a:xfrm>
          <a:prstGeom prst="rect">
            <a:avLst/>
          </a:prstGeom>
        </p:spPr>
        <p:txBody>
          <a:bodyPr wrap="none">
            <a:spAutoFit/>
          </a:bodyPr>
          <a:lstStyle/>
          <a:p>
            <a:r>
              <a:rPr lang="es-MX" sz="3200" b="1" dirty="0">
                <a:solidFill>
                  <a:schemeClr val="tx2">
                    <a:lumMod val="60000"/>
                    <a:lumOff val="40000"/>
                  </a:schemeClr>
                </a:solidFill>
                <a:latin typeface="Century Gothic" panose="020B0502020202020204" pitchFamily="34" charset="0"/>
              </a:rPr>
              <a:t>REQUISITOS</a:t>
            </a:r>
          </a:p>
        </p:txBody>
      </p:sp>
    </p:spTree>
    <p:extLst>
      <p:ext uri="{BB962C8B-B14F-4D97-AF65-F5344CB8AC3E}">
        <p14:creationId xmlns:p14="http://schemas.microsoft.com/office/powerpoint/2010/main" val="508111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8" name="Rectángulo 7">
            <a:extLst>
              <a:ext uri="{FF2B5EF4-FFF2-40B4-BE49-F238E27FC236}">
                <a16:creationId xmlns:a16="http://schemas.microsoft.com/office/drawing/2014/main" id="{8C73698E-C2B8-436C-BFFA-87CA7609E3F4}"/>
              </a:ext>
            </a:extLst>
          </p:cNvPr>
          <p:cNvSpPr/>
          <p:nvPr/>
        </p:nvSpPr>
        <p:spPr>
          <a:xfrm>
            <a:off x="475364" y="473872"/>
            <a:ext cx="8193269" cy="584775"/>
          </a:xfrm>
          <a:prstGeom prst="rect">
            <a:avLst/>
          </a:prstGeom>
        </p:spPr>
        <p:txBody>
          <a:bodyPr wrap="none">
            <a:spAutoFit/>
          </a:bodyPr>
          <a:lstStyle/>
          <a:p>
            <a:r>
              <a:rPr lang="es-MX" sz="3200" b="1" dirty="0">
                <a:solidFill>
                  <a:schemeClr val="tx2">
                    <a:lumMod val="60000"/>
                    <a:lumOff val="40000"/>
                  </a:schemeClr>
                </a:solidFill>
                <a:latin typeface="Century Gothic" panose="020B0502020202020204" pitchFamily="34" charset="0"/>
              </a:rPr>
              <a:t>Consideraciones Generales para el ECD</a:t>
            </a:r>
          </a:p>
        </p:txBody>
      </p:sp>
      <p:sp>
        <p:nvSpPr>
          <p:cNvPr id="11" name="Marcador de contenido 2">
            <a:extLst>
              <a:ext uri="{FF2B5EF4-FFF2-40B4-BE49-F238E27FC236}">
                <a16:creationId xmlns:a16="http://schemas.microsoft.com/office/drawing/2014/main" id="{9E3CE0F0-7EA3-456C-AA71-8AA384BD87DA}"/>
              </a:ext>
            </a:extLst>
          </p:cNvPr>
          <p:cNvSpPr>
            <a:spLocks noGrp="1"/>
          </p:cNvSpPr>
          <p:nvPr>
            <p:ph idx="1"/>
          </p:nvPr>
        </p:nvSpPr>
        <p:spPr>
          <a:xfrm>
            <a:off x="262242" y="1447178"/>
            <a:ext cx="8619514" cy="3963643"/>
          </a:xfrm>
        </p:spPr>
        <p:txBody>
          <a:bodyPr>
            <a:normAutofit/>
          </a:bodyPr>
          <a:lstStyle/>
          <a:p>
            <a:pPr algn="just"/>
            <a:r>
              <a:rPr lang="es-MX" sz="2400" b="1" dirty="0">
                <a:solidFill>
                  <a:srgbClr val="990033"/>
                </a:solidFill>
              </a:rPr>
              <a:t>A. </a:t>
            </a:r>
            <a:r>
              <a:rPr lang="es-MX" sz="2400" b="1" dirty="0">
                <a:solidFill>
                  <a:schemeClr val="tx1"/>
                </a:solidFill>
              </a:rPr>
              <a:t>Todos los matrimonios integrantes del ECD, deben mantener vigentes los cursos indicados en la Matriz de Capacitaciones correspondiente: </a:t>
            </a:r>
          </a:p>
          <a:p>
            <a:pPr>
              <a:buFont typeface="Wingdings" panose="05000000000000000000" pitchFamily="2" charset="2"/>
              <a:buChar char="v"/>
            </a:pPr>
            <a:r>
              <a:rPr lang="es-MX" sz="2400" dirty="0"/>
              <a:t> TALLER DE METODOLOGÍA	</a:t>
            </a:r>
          </a:p>
          <a:p>
            <a:pPr>
              <a:buFont typeface="Wingdings" panose="05000000000000000000" pitchFamily="2" charset="2"/>
              <a:buChar char="v"/>
            </a:pPr>
            <a:r>
              <a:rPr lang="es-MX" sz="2400" dirty="0"/>
              <a:t>TALLER  DEL MANUAL  DE ORGANIZACIÓN </a:t>
            </a:r>
          </a:p>
          <a:p>
            <a:pPr>
              <a:buFont typeface="Wingdings" panose="05000000000000000000" pitchFamily="2" charset="2"/>
              <a:buChar char="v"/>
            </a:pPr>
            <a:r>
              <a:rPr lang="es-MX" sz="2400" dirty="0"/>
              <a:t> CAP. INTEGRAL PROGRESIVA I Y  II	</a:t>
            </a:r>
          </a:p>
          <a:p>
            <a:pPr>
              <a:buFont typeface="Wingdings" panose="05000000000000000000" pitchFamily="2" charset="2"/>
              <a:buChar char="v"/>
            </a:pPr>
            <a:r>
              <a:rPr lang="es-MX" sz="2400" dirty="0"/>
              <a:t> TALLER  DE PROFUNDIZACIÓN PARA DIRIGENTES</a:t>
            </a:r>
          </a:p>
          <a:p>
            <a:pPr>
              <a:buFont typeface="Wingdings" panose="05000000000000000000" pitchFamily="2" charset="2"/>
              <a:buChar char="v"/>
            </a:pPr>
            <a:r>
              <a:rPr lang="es-MX" sz="2400" dirty="0"/>
              <a:t> SER  Y HACER  DEL  EQUIPO ZONAL</a:t>
            </a:r>
          </a:p>
          <a:p>
            <a:pPr>
              <a:buFont typeface="Wingdings" panose="05000000000000000000" pitchFamily="2" charset="2"/>
              <a:buChar char="v"/>
            </a:pPr>
            <a:r>
              <a:rPr lang="es-MX" sz="2400" dirty="0"/>
              <a:t> SER Y HACER  DEL EQUIPO COORDINADOR DE SECTOR</a:t>
            </a:r>
          </a:p>
          <a:p>
            <a:endParaRPr lang="es-MX" sz="2400" dirty="0"/>
          </a:p>
        </p:txBody>
      </p:sp>
    </p:spTree>
    <p:extLst>
      <p:ext uri="{BB962C8B-B14F-4D97-AF65-F5344CB8AC3E}">
        <p14:creationId xmlns:p14="http://schemas.microsoft.com/office/powerpoint/2010/main" val="225678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9" name="Rectángulo 8">
            <a:extLst>
              <a:ext uri="{FF2B5EF4-FFF2-40B4-BE49-F238E27FC236}">
                <a16:creationId xmlns:a16="http://schemas.microsoft.com/office/drawing/2014/main" id="{7EFC8434-D2C8-49A6-A1F5-5245D8C14E46}"/>
              </a:ext>
            </a:extLst>
          </p:cNvPr>
          <p:cNvSpPr/>
          <p:nvPr/>
        </p:nvSpPr>
        <p:spPr>
          <a:xfrm>
            <a:off x="475364" y="473872"/>
            <a:ext cx="8193269" cy="584775"/>
          </a:xfrm>
          <a:prstGeom prst="rect">
            <a:avLst/>
          </a:prstGeom>
        </p:spPr>
        <p:txBody>
          <a:bodyPr wrap="none">
            <a:spAutoFit/>
          </a:bodyPr>
          <a:lstStyle/>
          <a:p>
            <a:r>
              <a:rPr lang="es-MX" sz="3200" b="1" dirty="0">
                <a:solidFill>
                  <a:schemeClr val="tx2">
                    <a:lumMod val="60000"/>
                    <a:lumOff val="40000"/>
                  </a:schemeClr>
                </a:solidFill>
                <a:latin typeface="Century Gothic" panose="020B0502020202020204" pitchFamily="34" charset="0"/>
              </a:rPr>
              <a:t>Consideraciones Generales para el ECD</a:t>
            </a:r>
          </a:p>
        </p:txBody>
      </p:sp>
      <p:sp>
        <p:nvSpPr>
          <p:cNvPr id="10" name="Marcador de contenido 2">
            <a:extLst>
              <a:ext uri="{FF2B5EF4-FFF2-40B4-BE49-F238E27FC236}">
                <a16:creationId xmlns:a16="http://schemas.microsoft.com/office/drawing/2014/main" id="{536E142B-D547-4944-BAFE-050BC6F15F73}"/>
              </a:ext>
            </a:extLst>
          </p:cNvPr>
          <p:cNvSpPr>
            <a:spLocks noGrp="1"/>
          </p:cNvSpPr>
          <p:nvPr>
            <p:ph idx="1"/>
          </p:nvPr>
        </p:nvSpPr>
        <p:spPr>
          <a:xfrm>
            <a:off x="638355" y="1334529"/>
            <a:ext cx="8030278" cy="4669455"/>
          </a:xfrm>
        </p:spPr>
        <p:txBody>
          <a:bodyPr>
            <a:normAutofit fontScale="85000" lnSpcReduction="20000"/>
          </a:bodyPr>
          <a:lstStyle/>
          <a:p>
            <a:pPr algn="just"/>
            <a:r>
              <a:rPr lang="es-MX" sz="2400" b="1" dirty="0">
                <a:solidFill>
                  <a:srgbClr val="990033"/>
                </a:solidFill>
              </a:rPr>
              <a:t>B. </a:t>
            </a:r>
            <a:r>
              <a:rPr lang="es-MX" sz="2400" b="1" dirty="0">
                <a:solidFill>
                  <a:schemeClr val="tx1"/>
                </a:solidFill>
              </a:rPr>
              <a:t>Indispensable que se conozcan y se cumplan Las Bases Constitutivas y el Reglamento del MFC, establecido en el Manual de Identidad y Ordenamientos.</a:t>
            </a:r>
          </a:p>
          <a:p>
            <a:pPr algn="just"/>
            <a:r>
              <a:rPr lang="es-MX" sz="2400" b="1" dirty="0">
                <a:solidFill>
                  <a:srgbClr val="990033"/>
                </a:solidFill>
              </a:rPr>
              <a:t>C. </a:t>
            </a:r>
            <a:r>
              <a:rPr lang="es-MX" sz="2400" b="1" dirty="0">
                <a:solidFill>
                  <a:schemeClr val="tx1"/>
                </a:solidFill>
              </a:rPr>
              <a:t>Todo matrimonio o joven integrante del ECD o ECD juvenil, debe haber vivido (completo) el CBF  con todos sus Momentos Fuertes y haber sido promotor de Equipo Básico o Zonal, al menos, un ciclo completo.</a:t>
            </a:r>
          </a:p>
          <a:p>
            <a:pPr algn="just"/>
            <a:r>
              <a:rPr lang="es-MX" sz="2400" b="1" dirty="0">
                <a:solidFill>
                  <a:srgbClr val="990033"/>
                </a:solidFill>
              </a:rPr>
              <a:t>D. </a:t>
            </a:r>
            <a:r>
              <a:rPr lang="es-MX" sz="2400" b="1" dirty="0">
                <a:solidFill>
                  <a:schemeClr val="tx1"/>
                </a:solidFill>
              </a:rPr>
              <a:t>Todo matrimonio o joven integrante del ECD o ECD juvenil,  debe participar en la elaboración del Plan de Trabajo de la Diócesis, integrando las actividades propias del área o función y respecto a las cuales dará seguimiento (evaluación), rendirá cuentas (informes) y aplicará mejoras.  </a:t>
            </a:r>
          </a:p>
          <a:p>
            <a:pPr algn="just"/>
            <a:r>
              <a:rPr lang="es-MX" sz="2400" b="1" dirty="0">
                <a:solidFill>
                  <a:srgbClr val="990033"/>
                </a:solidFill>
              </a:rPr>
              <a:t>E. </a:t>
            </a:r>
            <a:r>
              <a:rPr lang="es-MX" sz="2400" b="1" dirty="0">
                <a:solidFill>
                  <a:schemeClr val="tx1"/>
                </a:solidFill>
              </a:rPr>
              <a:t>Todo matrimonio o joven integrante del ECD o ECD juvenil, debe participar en las reuniones a que sea convocado por el ECD.</a:t>
            </a:r>
          </a:p>
          <a:p>
            <a:pPr algn="just"/>
            <a:r>
              <a:rPr lang="es-MX" sz="2400" b="1" dirty="0">
                <a:solidFill>
                  <a:srgbClr val="990033"/>
                </a:solidFill>
              </a:rPr>
              <a:t>F. </a:t>
            </a:r>
            <a:r>
              <a:rPr lang="es-MX" sz="2400" b="1" dirty="0">
                <a:solidFill>
                  <a:schemeClr val="tx1"/>
                </a:solidFill>
              </a:rPr>
              <a:t>Al finalizar el periodo de su cargo, todo matrimonio o joven integrante del ECD o ECD juvenil deberá realizar una adecuada entrega de sus funciones.</a:t>
            </a:r>
          </a:p>
          <a:p>
            <a:pPr algn="just"/>
            <a:endParaRPr lang="es-MX" b="1" dirty="0"/>
          </a:p>
        </p:txBody>
      </p:sp>
    </p:spTree>
    <p:extLst>
      <p:ext uri="{BB962C8B-B14F-4D97-AF65-F5344CB8AC3E}">
        <p14:creationId xmlns:p14="http://schemas.microsoft.com/office/powerpoint/2010/main" val="3034068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2" name="Imagen 1">
            <a:extLst>
              <a:ext uri="{FF2B5EF4-FFF2-40B4-BE49-F238E27FC236}">
                <a16:creationId xmlns:a16="http://schemas.microsoft.com/office/drawing/2014/main" id="{0F4E1E9C-EA03-4F76-A2E9-CA09510D2B61}"/>
              </a:ext>
            </a:extLst>
          </p:cNvPr>
          <p:cNvPicPr>
            <a:picLocks noChangeAspect="1"/>
          </p:cNvPicPr>
          <p:nvPr/>
        </p:nvPicPr>
        <p:blipFill>
          <a:blip r:embed="rId3"/>
          <a:stretch>
            <a:fillRect/>
          </a:stretch>
        </p:blipFill>
        <p:spPr>
          <a:xfrm>
            <a:off x="1056557" y="1136705"/>
            <a:ext cx="7030885" cy="3916463"/>
          </a:xfrm>
          <a:prstGeom prst="rect">
            <a:avLst/>
          </a:prstGeom>
        </p:spPr>
      </p:pic>
    </p:spTree>
    <p:extLst>
      <p:ext uri="{BB962C8B-B14F-4D97-AF65-F5344CB8AC3E}">
        <p14:creationId xmlns:p14="http://schemas.microsoft.com/office/powerpoint/2010/main" val="80634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87" name="Text Box 21">
            <a:extLst>
              <a:ext uri="{FF2B5EF4-FFF2-40B4-BE49-F238E27FC236}">
                <a16:creationId xmlns:a16="http://schemas.microsoft.com/office/drawing/2014/main" id="{39F23D8F-5DA0-42AF-94A7-0783A577BEEA}"/>
              </a:ext>
            </a:extLst>
          </p:cNvPr>
          <p:cNvSpPr txBox="1">
            <a:spLocks noChangeArrowheads="1"/>
          </p:cNvSpPr>
          <p:nvPr/>
        </p:nvSpPr>
        <p:spPr bwMode="auto">
          <a:xfrm>
            <a:off x="-30932" y="2241913"/>
            <a:ext cx="1498929" cy="138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10800" bIns="10800"/>
          <a:lstStyle/>
          <a:p>
            <a:pPr marR="0" lvl="0" algn="ctr" defTabSz="914400" eaLnBrk="1" fontAlgn="auto" latinLnBrk="0" hangingPunct="1">
              <a:lnSpc>
                <a:spcPts val="1600"/>
              </a:lnSpc>
              <a:spcBef>
                <a:spcPts val="0"/>
              </a:spcBef>
              <a:spcAft>
                <a:spcPts val="0"/>
              </a:spcAft>
              <a:buClr>
                <a:srgbClr val="00FF00"/>
              </a:buClr>
              <a:buSzTx/>
              <a:tabLst/>
              <a:defRPr/>
            </a:pPr>
            <a:endParaRPr kumimoji="0" lang="es-MX" sz="1600" b="1" i="0" strike="noStrike" kern="0" cap="none" spc="0" normalizeH="0" baseline="0" noProof="0" dirty="0">
              <a:ln>
                <a:noFill/>
              </a:ln>
              <a:uLnTx/>
              <a:uFillTx/>
              <a:latin typeface="Century Gothic" pitchFamily="34" charset="0"/>
            </a:endParaRPr>
          </a:p>
          <a:p>
            <a:pPr marR="0" lvl="0" algn="ctr" defTabSz="914400" eaLnBrk="1" fontAlgn="auto" latinLnBrk="0" hangingPunct="1">
              <a:lnSpc>
                <a:spcPts val="1600"/>
              </a:lnSpc>
              <a:spcBef>
                <a:spcPts val="0"/>
              </a:spcBef>
              <a:spcAft>
                <a:spcPts val="0"/>
              </a:spcAft>
              <a:buClr>
                <a:srgbClr val="00FF00"/>
              </a:buClr>
              <a:buSzTx/>
              <a:tabLst/>
              <a:defRPr/>
            </a:pPr>
            <a:r>
              <a:rPr kumimoji="0" lang="es-MX" sz="1600" b="1" i="0" strike="noStrike" kern="0" cap="none" spc="0" normalizeH="0" baseline="0" noProof="0" dirty="0">
                <a:ln>
                  <a:noFill/>
                </a:ln>
                <a:uLnTx/>
                <a:uFillTx/>
                <a:latin typeface="Century Gothic" pitchFamily="34" charset="0"/>
              </a:rPr>
              <a:t>Matrimonio Secretario</a:t>
            </a:r>
            <a:r>
              <a:rPr kumimoji="0" lang="es-MX" sz="1600" b="1" i="0" strike="noStrike" kern="0" cap="none" spc="0" normalizeH="0" noProof="0" dirty="0">
                <a:ln>
                  <a:noFill/>
                </a:ln>
                <a:uLnTx/>
                <a:uFillTx/>
                <a:latin typeface="Century Gothic" pitchFamily="34" charset="0"/>
              </a:rPr>
              <a:t> </a:t>
            </a:r>
            <a:r>
              <a:rPr kumimoji="0" lang="es-MX" sz="1600" b="1" i="0" strike="noStrike" kern="0" cap="none" spc="0" normalizeH="0" baseline="0" noProof="0" dirty="0">
                <a:ln>
                  <a:noFill/>
                </a:ln>
                <a:uLnTx/>
                <a:uFillTx/>
                <a:latin typeface="Century Gothic" pitchFamily="34" charset="0"/>
              </a:rPr>
              <a:t>Diocesano</a:t>
            </a:r>
          </a:p>
          <a:p>
            <a:pPr marR="0" lvl="0" algn="ctr" defTabSz="914400" eaLnBrk="1" fontAlgn="auto" latinLnBrk="0" hangingPunct="1">
              <a:lnSpc>
                <a:spcPts val="1600"/>
              </a:lnSpc>
              <a:spcBef>
                <a:spcPts val="0"/>
              </a:spcBef>
              <a:spcAft>
                <a:spcPts val="0"/>
              </a:spcAft>
              <a:buClr>
                <a:srgbClr val="00FF00"/>
              </a:buClr>
              <a:buSzTx/>
              <a:tabLst/>
              <a:defRPr/>
            </a:pPr>
            <a:r>
              <a:rPr lang="es-MX" sz="1600" b="1" kern="0" dirty="0">
                <a:latin typeface="Century Gothic" pitchFamily="34" charset="0"/>
              </a:rPr>
              <a:t>Área III</a:t>
            </a:r>
            <a:r>
              <a:rPr kumimoji="0" lang="es-MX" sz="1600" b="1" i="0" strike="noStrike" kern="0" cap="none" spc="0" normalizeH="0" baseline="0" noProof="0" dirty="0">
                <a:ln>
                  <a:noFill/>
                </a:ln>
                <a:uLnTx/>
                <a:uFillTx/>
                <a:latin typeface="Century Gothic" pitchFamily="34" charset="0"/>
              </a:rPr>
              <a:t> </a:t>
            </a:r>
          </a:p>
        </p:txBody>
      </p:sp>
      <p:grpSp>
        <p:nvGrpSpPr>
          <p:cNvPr id="88" name="3 Grupo">
            <a:extLst>
              <a:ext uri="{FF2B5EF4-FFF2-40B4-BE49-F238E27FC236}">
                <a16:creationId xmlns:a16="http://schemas.microsoft.com/office/drawing/2014/main" id="{A96EB75A-2B1F-4ED6-A4D9-F2E6E36D69EC}"/>
              </a:ext>
            </a:extLst>
          </p:cNvPr>
          <p:cNvGrpSpPr/>
          <p:nvPr/>
        </p:nvGrpSpPr>
        <p:grpSpPr>
          <a:xfrm>
            <a:off x="1295742" y="3305"/>
            <a:ext cx="7946803" cy="5655785"/>
            <a:chOff x="214535" y="682255"/>
            <a:chExt cx="7946803" cy="5655785"/>
          </a:xfrm>
        </p:grpSpPr>
        <p:sp>
          <p:nvSpPr>
            <p:cNvPr id="89" name="Rectangle 5">
              <a:extLst>
                <a:ext uri="{FF2B5EF4-FFF2-40B4-BE49-F238E27FC236}">
                  <a16:creationId xmlns:a16="http://schemas.microsoft.com/office/drawing/2014/main" id="{265652D7-E08A-4DA4-9A74-3D07024DE338}"/>
                </a:ext>
              </a:extLst>
            </p:cNvPr>
            <p:cNvSpPr>
              <a:spLocks noChangeArrowheads="1"/>
            </p:cNvSpPr>
            <p:nvPr/>
          </p:nvSpPr>
          <p:spPr bwMode="auto">
            <a:xfrm>
              <a:off x="982663" y="790575"/>
              <a:ext cx="7178675" cy="0"/>
            </a:xfrm>
            <a:prstGeom prst="rect">
              <a:avLst/>
            </a:prstGeom>
            <a:noFill/>
            <a:ln>
              <a:noFill/>
            </a:ln>
            <a:effectLst/>
            <a:extLst>
              <a:ext uri="{909E8E84-426E-40DD-AFC4-6F175D3DCCD1}">
                <a14:hiddenFill xmlns:a14="http://schemas.microsoft.com/office/drawing/2010/main">
                  <a:solidFill>
                    <a:srgbClr val="33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Text" lastClr="000000"/>
                </a:solidFill>
                <a:effectLst/>
                <a:uLnTx/>
                <a:uFillTx/>
              </a:endParaRPr>
            </a:p>
          </p:txBody>
        </p:sp>
        <p:sp>
          <p:nvSpPr>
            <p:cNvPr id="90" name="5 Rectángulo">
              <a:extLst>
                <a:ext uri="{FF2B5EF4-FFF2-40B4-BE49-F238E27FC236}">
                  <a16:creationId xmlns:a16="http://schemas.microsoft.com/office/drawing/2014/main" id="{F47DA975-C200-46E5-A3AC-6467701C7605}"/>
                </a:ext>
              </a:extLst>
            </p:cNvPr>
            <p:cNvSpPr/>
            <p:nvPr/>
          </p:nvSpPr>
          <p:spPr>
            <a:xfrm>
              <a:off x="222917" y="1117440"/>
              <a:ext cx="1116000" cy="5220600"/>
            </a:xfrm>
            <a:prstGeom prst="rect">
              <a:avLst/>
            </a:prstGeom>
            <a:solidFill>
              <a:srgbClr val="EBF1DE">
                <a:alpha val="60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6 Rectángulo">
              <a:extLst>
                <a:ext uri="{FF2B5EF4-FFF2-40B4-BE49-F238E27FC236}">
                  <a16:creationId xmlns:a16="http://schemas.microsoft.com/office/drawing/2014/main" id="{28EC1D87-C7F2-49CC-84AA-31C3224C9E80}"/>
                </a:ext>
              </a:extLst>
            </p:cNvPr>
            <p:cNvSpPr/>
            <p:nvPr/>
          </p:nvSpPr>
          <p:spPr>
            <a:xfrm>
              <a:off x="1338917" y="1117440"/>
              <a:ext cx="1116000" cy="5220600"/>
            </a:xfrm>
            <a:prstGeom prst="rect">
              <a:avLst/>
            </a:prstGeom>
            <a:solidFill>
              <a:srgbClr val="4BACC6">
                <a:lumMod val="20000"/>
                <a:lumOff val="80000"/>
                <a:alpha val="75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7 Rectángulo">
              <a:extLst>
                <a:ext uri="{FF2B5EF4-FFF2-40B4-BE49-F238E27FC236}">
                  <a16:creationId xmlns:a16="http://schemas.microsoft.com/office/drawing/2014/main" id="{73C9DFFD-3BF3-423D-AB21-3E4883A0FCD0}"/>
                </a:ext>
              </a:extLst>
            </p:cNvPr>
            <p:cNvSpPr/>
            <p:nvPr/>
          </p:nvSpPr>
          <p:spPr>
            <a:xfrm>
              <a:off x="2454917" y="1117440"/>
              <a:ext cx="1116000" cy="5220600"/>
            </a:xfrm>
            <a:prstGeom prst="rect">
              <a:avLst/>
            </a:prstGeom>
            <a:solidFill>
              <a:srgbClr val="8064A2">
                <a:lumMod val="20000"/>
                <a:lumOff val="80000"/>
                <a:alpha val="60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8 Rectángulo">
              <a:extLst>
                <a:ext uri="{FF2B5EF4-FFF2-40B4-BE49-F238E27FC236}">
                  <a16:creationId xmlns:a16="http://schemas.microsoft.com/office/drawing/2014/main" id="{EB62EF3A-E959-4E5C-B4AE-6CC48ED8F1EB}"/>
                </a:ext>
              </a:extLst>
            </p:cNvPr>
            <p:cNvSpPr/>
            <p:nvPr/>
          </p:nvSpPr>
          <p:spPr>
            <a:xfrm>
              <a:off x="3570917" y="1117440"/>
              <a:ext cx="1116000" cy="5220600"/>
            </a:xfrm>
            <a:prstGeom prst="rect">
              <a:avLst/>
            </a:prstGeom>
            <a:solidFill>
              <a:srgbClr val="FFFFCC">
                <a:alpha val="60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4" name="9 Rectángulo">
              <a:extLst>
                <a:ext uri="{FF2B5EF4-FFF2-40B4-BE49-F238E27FC236}">
                  <a16:creationId xmlns:a16="http://schemas.microsoft.com/office/drawing/2014/main" id="{90354DC9-B483-4A33-898F-1DE615050E27}"/>
                </a:ext>
              </a:extLst>
            </p:cNvPr>
            <p:cNvSpPr/>
            <p:nvPr/>
          </p:nvSpPr>
          <p:spPr>
            <a:xfrm>
              <a:off x="4686917" y="1117440"/>
              <a:ext cx="1116000" cy="5220600"/>
            </a:xfrm>
            <a:prstGeom prst="rect">
              <a:avLst/>
            </a:prstGeom>
            <a:solidFill>
              <a:srgbClr val="C0504D">
                <a:lumMod val="20000"/>
                <a:lumOff val="80000"/>
                <a:alpha val="60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10 Rectángulo">
              <a:extLst>
                <a:ext uri="{FF2B5EF4-FFF2-40B4-BE49-F238E27FC236}">
                  <a16:creationId xmlns:a16="http://schemas.microsoft.com/office/drawing/2014/main" id="{9514BEA7-4215-469D-81F4-43EEF72C776D}"/>
                </a:ext>
              </a:extLst>
            </p:cNvPr>
            <p:cNvSpPr/>
            <p:nvPr/>
          </p:nvSpPr>
          <p:spPr>
            <a:xfrm>
              <a:off x="5802917" y="1117440"/>
              <a:ext cx="1116000" cy="5220600"/>
            </a:xfrm>
            <a:prstGeom prst="rect">
              <a:avLst/>
            </a:prstGeom>
            <a:solidFill>
              <a:sysClr val="window" lastClr="FFFFFF">
                <a:lumMod val="95000"/>
                <a:alpha val="60000"/>
              </a:sys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6" name="11 Rectángulo">
              <a:extLst>
                <a:ext uri="{FF2B5EF4-FFF2-40B4-BE49-F238E27FC236}">
                  <a16:creationId xmlns:a16="http://schemas.microsoft.com/office/drawing/2014/main" id="{1475D437-2C1F-4D46-8019-9E7C237D5E88}"/>
                </a:ext>
              </a:extLst>
            </p:cNvPr>
            <p:cNvSpPr/>
            <p:nvPr/>
          </p:nvSpPr>
          <p:spPr>
            <a:xfrm>
              <a:off x="6918917" y="1117440"/>
              <a:ext cx="1116000" cy="5220600"/>
            </a:xfrm>
            <a:prstGeom prst="rect">
              <a:avLst/>
            </a:prstGeom>
            <a:solidFill>
              <a:srgbClr val="E9EACC">
                <a:alpha val="59000"/>
              </a:srgbClr>
            </a:solid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12 Rectángulo">
              <a:extLst>
                <a:ext uri="{FF2B5EF4-FFF2-40B4-BE49-F238E27FC236}">
                  <a16:creationId xmlns:a16="http://schemas.microsoft.com/office/drawing/2014/main" id="{6844AA55-D6E1-4C42-AD6C-896E8F79F6AB}"/>
                </a:ext>
              </a:extLst>
            </p:cNvPr>
            <p:cNvSpPr/>
            <p:nvPr/>
          </p:nvSpPr>
          <p:spPr>
            <a:xfrm>
              <a:off x="222917" y="1717522"/>
              <a:ext cx="1008000" cy="540000"/>
            </a:xfrm>
            <a:prstGeom prst="rect">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Ejecución del Plan de Trabajo</a:t>
              </a:r>
            </a:p>
          </p:txBody>
        </p:sp>
        <p:sp>
          <p:nvSpPr>
            <p:cNvPr id="98" name="13 Rectángulo">
              <a:extLst>
                <a:ext uri="{FF2B5EF4-FFF2-40B4-BE49-F238E27FC236}">
                  <a16:creationId xmlns:a16="http://schemas.microsoft.com/office/drawing/2014/main" id="{5E44230A-205F-4AD2-83B3-D28F032AAB5B}"/>
                </a:ext>
              </a:extLst>
            </p:cNvPr>
            <p:cNvSpPr/>
            <p:nvPr/>
          </p:nvSpPr>
          <p:spPr>
            <a:xfrm>
              <a:off x="2454917" y="1627522"/>
              <a:ext cx="1008000" cy="720000"/>
            </a:xfrm>
            <a:prstGeom prst="rect">
              <a:avLst/>
            </a:prstGeom>
            <a:solidFill>
              <a:srgbClr val="C0504D">
                <a:lumMod val="20000"/>
                <a:lumOff val="80000"/>
              </a:srgbClr>
            </a:solidFill>
            <a:ln w="3175" cap="flat" cmpd="sng" algn="ctr">
              <a:solidFill>
                <a:srgbClr val="C0504D">
                  <a:lumMod val="60000"/>
                  <a:lumOff val="4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Asegurar la capacitación </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de Áreas III</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de Sector</a:t>
              </a:r>
            </a:p>
          </p:txBody>
        </p:sp>
        <p:sp>
          <p:nvSpPr>
            <p:cNvPr id="99" name="14 Rectángulo">
              <a:extLst>
                <a:ext uri="{FF2B5EF4-FFF2-40B4-BE49-F238E27FC236}">
                  <a16:creationId xmlns:a16="http://schemas.microsoft.com/office/drawing/2014/main" id="{DD506F8F-EDA0-44AD-A818-85C0A8EC85D4}"/>
                </a:ext>
              </a:extLst>
            </p:cNvPr>
            <p:cNvSpPr/>
            <p:nvPr/>
          </p:nvSpPr>
          <p:spPr>
            <a:xfrm>
              <a:off x="3536922" y="3508829"/>
              <a:ext cx="1008000" cy="720000"/>
            </a:xfrm>
            <a:prstGeom prst="rect">
              <a:avLst/>
            </a:prstGeom>
            <a:solidFill>
              <a:srgbClr val="F79646">
                <a:lumMod val="40000"/>
                <a:lumOff val="60000"/>
              </a:srgbClr>
            </a:solidFill>
            <a:ln w="3175" cap="flat" cmpd="sng" algn="ctr">
              <a:solidFill>
                <a:srgbClr val="F79646"/>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Apoyar en lo administrativo y económico </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al ECJD</a:t>
              </a:r>
            </a:p>
          </p:txBody>
        </p:sp>
        <p:sp>
          <p:nvSpPr>
            <p:cNvPr id="100" name="15 Rectángulo redondeado">
              <a:extLst>
                <a:ext uri="{FF2B5EF4-FFF2-40B4-BE49-F238E27FC236}">
                  <a16:creationId xmlns:a16="http://schemas.microsoft.com/office/drawing/2014/main" id="{CC59AF6F-8E32-4089-88F2-ADE1B3018E28}"/>
                </a:ext>
              </a:extLst>
            </p:cNvPr>
            <p:cNvSpPr/>
            <p:nvPr/>
          </p:nvSpPr>
          <p:spPr>
            <a:xfrm>
              <a:off x="294925" y="1225472"/>
              <a:ext cx="792088" cy="216024"/>
            </a:xfrm>
            <a:prstGeom prst="roundRect">
              <a:avLst>
                <a:gd name="adj" fmla="val 50000"/>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INICIO</a:t>
              </a:r>
            </a:p>
          </p:txBody>
        </p:sp>
        <p:sp>
          <p:nvSpPr>
            <p:cNvPr id="101" name="16 Rectángulo">
              <a:extLst>
                <a:ext uri="{FF2B5EF4-FFF2-40B4-BE49-F238E27FC236}">
                  <a16:creationId xmlns:a16="http://schemas.microsoft.com/office/drawing/2014/main" id="{2E430867-90CC-4CC8-952A-533C46E8B5A1}"/>
                </a:ext>
              </a:extLst>
            </p:cNvPr>
            <p:cNvSpPr/>
            <p:nvPr/>
          </p:nvSpPr>
          <p:spPr>
            <a:xfrm>
              <a:off x="222917" y="682255"/>
              <a:ext cx="1116000" cy="432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Presidentes Diocesanos      y  ECD</a:t>
              </a:r>
            </a:p>
          </p:txBody>
        </p:sp>
        <p:sp>
          <p:nvSpPr>
            <p:cNvPr id="102" name="17 Rectángulo">
              <a:extLst>
                <a:ext uri="{FF2B5EF4-FFF2-40B4-BE49-F238E27FC236}">
                  <a16:creationId xmlns:a16="http://schemas.microsoft.com/office/drawing/2014/main" id="{A71CD898-7718-42B3-BF64-EA1FA1068FF6}"/>
                </a:ext>
              </a:extLst>
            </p:cNvPr>
            <p:cNvSpPr/>
            <p:nvPr/>
          </p:nvSpPr>
          <p:spPr>
            <a:xfrm>
              <a:off x="1341550" y="682255"/>
              <a:ext cx="1116000" cy="432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200" b="0" i="0" u="none" strike="noStrike" kern="0" cap="none" spc="0" normalizeH="0" baseline="0" noProof="0">
                <a:ln>
                  <a:noFill/>
                </a:ln>
                <a:solidFill>
                  <a:sysClr val="window" lastClr="FFFFFF"/>
                </a:solidFill>
                <a:effectLst>
                  <a:outerShdw blurRad="38100" dist="38100" dir="2700000" algn="tl">
                    <a:srgbClr val="000000">
                      <a:alpha val="43137"/>
                    </a:srgbClr>
                  </a:outerShdw>
                </a:effectLst>
                <a:uLnTx/>
                <a:uFillTx/>
                <a:latin typeface="Calibri"/>
                <a:ea typeface="+mn-ea"/>
                <a:cs typeface="+mn-cs"/>
              </a:endParaRPr>
            </a:p>
          </p:txBody>
        </p:sp>
        <p:sp>
          <p:nvSpPr>
            <p:cNvPr id="103" name="18 Rectángulo">
              <a:extLst>
                <a:ext uri="{FF2B5EF4-FFF2-40B4-BE49-F238E27FC236}">
                  <a16:creationId xmlns:a16="http://schemas.microsoft.com/office/drawing/2014/main" id="{418DB1EE-5A69-4BF7-BB62-B07346FFF081}"/>
                </a:ext>
              </a:extLst>
            </p:cNvPr>
            <p:cNvSpPr/>
            <p:nvPr/>
          </p:nvSpPr>
          <p:spPr>
            <a:xfrm>
              <a:off x="2454917" y="898255"/>
              <a:ext cx="1123898" cy="216000"/>
            </a:xfrm>
            <a:prstGeom prst="rect">
              <a:avLst/>
            </a:prstGeom>
            <a:noFill/>
            <a:ln w="3175"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Calibri"/>
                  <a:ea typeface="+mn-ea"/>
                  <a:cs typeface="+mn-cs"/>
                </a:rPr>
                <a:t>ÁREA IV</a:t>
              </a:r>
            </a:p>
          </p:txBody>
        </p:sp>
        <p:sp>
          <p:nvSpPr>
            <p:cNvPr id="104" name="19 Rectángulo">
              <a:extLst>
                <a:ext uri="{FF2B5EF4-FFF2-40B4-BE49-F238E27FC236}">
                  <a16:creationId xmlns:a16="http://schemas.microsoft.com/office/drawing/2014/main" id="{E17FABF6-4DEE-4430-91AB-8BC58CCC1324}"/>
                </a:ext>
              </a:extLst>
            </p:cNvPr>
            <p:cNvSpPr/>
            <p:nvPr/>
          </p:nvSpPr>
          <p:spPr>
            <a:xfrm>
              <a:off x="3578815" y="898255"/>
              <a:ext cx="1118633" cy="216000"/>
            </a:xfrm>
            <a:prstGeom prst="rect">
              <a:avLst/>
            </a:prstGeom>
            <a:noFill/>
            <a:ln w="3175"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Calibri"/>
                  <a:ea typeface="+mn-ea"/>
                  <a:cs typeface="+mn-cs"/>
                </a:rPr>
                <a:t>ÁREA VI y JCD</a:t>
              </a:r>
            </a:p>
          </p:txBody>
        </p:sp>
        <p:sp>
          <p:nvSpPr>
            <p:cNvPr id="105" name="20 Rectángulo">
              <a:extLst>
                <a:ext uri="{FF2B5EF4-FFF2-40B4-BE49-F238E27FC236}">
                  <a16:creationId xmlns:a16="http://schemas.microsoft.com/office/drawing/2014/main" id="{8E685061-C0DB-4DA8-9B31-FF6E8ACD5B3F}"/>
                </a:ext>
              </a:extLst>
            </p:cNvPr>
            <p:cNvSpPr/>
            <p:nvPr/>
          </p:nvSpPr>
          <p:spPr>
            <a:xfrm>
              <a:off x="4697449" y="682255"/>
              <a:ext cx="1116000" cy="432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Áreas III</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de Sector</a:t>
              </a:r>
            </a:p>
          </p:txBody>
        </p:sp>
        <p:sp>
          <p:nvSpPr>
            <p:cNvPr id="106" name="21 Rectángulo">
              <a:extLst>
                <a:ext uri="{FF2B5EF4-FFF2-40B4-BE49-F238E27FC236}">
                  <a16:creationId xmlns:a16="http://schemas.microsoft.com/office/drawing/2014/main" id="{86F16215-A05C-4FC6-977C-2826D2D6EEA9}"/>
                </a:ext>
              </a:extLst>
            </p:cNvPr>
            <p:cNvSpPr/>
            <p:nvPr/>
          </p:nvSpPr>
          <p:spPr>
            <a:xfrm>
              <a:off x="5816082" y="682255"/>
              <a:ext cx="1116000" cy="432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endParaRPr>
            </a:p>
          </p:txBody>
        </p:sp>
        <p:sp>
          <p:nvSpPr>
            <p:cNvPr id="107" name="22 Rectángulo">
              <a:extLst>
                <a:ext uri="{FF2B5EF4-FFF2-40B4-BE49-F238E27FC236}">
                  <a16:creationId xmlns:a16="http://schemas.microsoft.com/office/drawing/2014/main" id="{727C14C0-2E83-4357-934C-92038ED425CA}"/>
                </a:ext>
              </a:extLst>
            </p:cNvPr>
            <p:cNvSpPr/>
            <p:nvPr/>
          </p:nvSpPr>
          <p:spPr>
            <a:xfrm>
              <a:off x="6934715" y="682255"/>
              <a:ext cx="1116000" cy="432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ECN</a:t>
              </a:r>
            </a:p>
          </p:txBody>
        </p:sp>
        <p:sp>
          <p:nvSpPr>
            <p:cNvPr id="108" name="23 Rectángulo">
              <a:extLst>
                <a:ext uri="{FF2B5EF4-FFF2-40B4-BE49-F238E27FC236}">
                  <a16:creationId xmlns:a16="http://schemas.microsoft.com/office/drawing/2014/main" id="{60906F4A-68D4-41E4-AAB3-CE4C2DF1BE52}"/>
                </a:ext>
              </a:extLst>
            </p:cNvPr>
            <p:cNvSpPr/>
            <p:nvPr/>
          </p:nvSpPr>
          <p:spPr>
            <a:xfrm>
              <a:off x="2454917" y="682255"/>
              <a:ext cx="2242532" cy="216000"/>
            </a:xfrm>
            <a:prstGeom prst="rect">
              <a:avLst/>
            </a:prstGeom>
            <a:noFill/>
            <a:ln w="6350" cap="flat" cmpd="sng" algn="ctr">
              <a:solidFill>
                <a:srgbClr val="4F81BD">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000" b="1" i="0" u="none" strike="noStrike" kern="0" cap="none" spc="0" normalizeH="0" baseline="0" noProof="0" dirty="0">
                  <a:ln>
                    <a:noFill/>
                  </a:ln>
                  <a:solidFill>
                    <a:sysClr val="windowText" lastClr="000000"/>
                  </a:solidFill>
                  <a:effectLst/>
                  <a:uLnTx/>
                  <a:uFillTx/>
                  <a:latin typeface="Arial" pitchFamily="34" charset="0"/>
                  <a:ea typeface="+mn-ea"/>
                  <a:cs typeface="Arial" pitchFamily="34" charset="0"/>
                </a:rPr>
                <a:t>Secretarios Diocesanos</a:t>
              </a:r>
            </a:p>
          </p:txBody>
        </p:sp>
        <p:sp>
          <p:nvSpPr>
            <p:cNvPr id="109" name="24 Rectángulo">
              <a:extLst>
                <a:ext uri="{FF2B5EF4-FFF2-40B4-BE49-F238E27FC236}">
                  <a16:creationId xmlns:a16="http://schemas.microsoft.com/office/drawing/2014/main" id="{AE730F7A-A6FE-4D24-A63B-561582E54646}"/>
                </a:ext>
              </a:extLst>
            </p:cNvPr>
            <p:cNvSpPr/>
            <p:nvPr/>
          </p:nvSpPr>
          <p:spPr>
            <a:xfrm>
              <a:off x="222917" y="3065909"/>
              <a:ext cx="1008000" cy="540000"/>
            </a:xfrm>
            <a:prstGeom prst="rect">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Evaluar resultados (indicadores)</a:t>
              </a:r>
            </a:p>
          </p:txBody>
        </p:sp>
        <p:sp>
          <p:nvSpPr>
            <p:cNvPr id="110" name="25 Rectángulo">
              <a:extLst>
                <a:ext uri="{FF2B5EF4-FFF2-40B4-BE49-F238E27FC236}">
                  <a16:creationId xmlns:a16="http://schemas.microsoft.com/office/drawing/2014/main" id="{0D0D4C03-C2C0-4D7F-BF1E-FE161D75486D}"/>
                </a:ext>
              </a:extLst>
            </p:cNvPr>
            <p:cNvSpPr/>
            <p:nvPr/>
          </p:nvSpPr>
          <p:spPr>
            <a:xfrm>
              <a:off x="222917" y="3907856"/>
              <a:ext cx="1008000" cy="540000"/>
            </a:xfrm>
            <a:prstGeom prst="rect">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Aplicar acciones de mejora al Plan de Trabajo</a:t>
              </a:r>
            </a:p>
          </p:txBody>
        </p:sp>
        <p:sp>
          <p:nvSpPr>
            <p:cNvPr id="111" name="26 Rectángulo">
              <a:extLst>
                <a:ext uri="{FF2B5EF4-FFF2-40B4-BE49-F238E27FC236}">
                  <a16:creationId xmlns:a16="http://schemas.microsoft.com/office/drawing/2014/main" id="{761DC596-F7C2-40E6-8F95-EA8A560B9C0C}"/>
                </a:ext>
              </a:extLst>
            </p:cNvPr>
            <p:cNvSpPr/>
            <p:nvPr/>
          </p:nvSpPr>
          <p:spPr>
            <a:xfrm>
              <a:off x="222917" y="4749803"/>
              <a:ext cx="1008000" cy="1008000"/>
            </a:xfrm>
            <a:prstGeom prst="rect">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Al fin del trienio: Preparar y  realizar  entrega – recepción</a:t>
              </a:r>
            </a:p>
          </p:txBody>
        </p:sp>
        <p:sp>
          <p:nvSpPr>
            <p:cNvPr id="112" name="27 Rectángulo redondeado">
              <a:extLst>
                <a:ext uri="{FF2B5EF4-FFF2-40B4-BE49-F238E27FC236}">
                  <a16:creationId xmlns:a16="http://schemas.microsoft.com/office/drawing/2014/main" id="{CE0155DE-ECD6-4E36-AB97-329CD3F0D461}"/>
                </a:ext>
              </a:extLst>
            </p:cNvPr>
            <p:cNvSpPr/>
            <p:nvPr/>
          </p:nvSpPr>
          <p:spPr>
            <a:xfrm>
              <a:off x="294925" y="6057323"/>
              <a:ext cx="792088" cy="216024"/>
            </a:xfrm>
            <a:prstGeom prst="roundRect">
              <a:avLst>
                <a:gd name="adj" fmla="val 50000"/>
              </a:avLst>
            </a:prstGeom>
            <a:solidFill>
              <a:srgbClr val="4BACC6">
                <a:lumMod val="20000"/>
                <a:lumOff val="80000"/>
              </a:srgbClr>
            </a:solidFill>
            <a:ln w="3175" cap="flat" cmpd="sng" algn="ctr">
              <a:solidFill>
                <a:srgbClr val="4F81BD">
                  <a:lumMod val="60000"/>
                  <a:lumOff val="40000"/>
                </a:srgbClr>
              </a:solidFill>
              <a:prstDash val="solid"/>
            </a:ln>
            <a:effectLst>
              <a:outerShdw blurRad="50800" dist="25400" dir="8100000" algn="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FIN</a:t>
              </a:r>
            </a:p>
          </p:txBody>
        </p:sp>
        <p:sp>
          <p:nvSpPr>
            <p:cNvPr id="113" name="28 Flecha abajo">
              <a:extLst>
                <a:ext uri="{FF2B5EF4-FFF2-40B4-BE49-F238E27FC236}">
                  <a16:creationId xmlns:a16="http://schemas.microsoft.com/office/drawing/2014/main" id="{ACE8508C-0ED2-4F52-9B89-0ED771B9BF6D}"/>
                </a:ext>
              </a:extLst>
            </p:cNvPr>
            <p:cNvSpPr/>
            <p:nvPr/>
          </p:nvSpPr>
          <p:spPr>
            <a:xfrm>
              <a:off x="582957" y="1446327"/>
              <a:ext cx="216000" cy="288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29 Flecha abajo">
              <a:extLst>
                <a:ext uri="{FF2B5EF4-FFF2-40B4-BE49-F238E27FC236}">
                  <a16:creationId xmlns:a16="http://schemas.microsoft.com/office/drawing/2014/main" id="{D371B922-AB10-40A4-A200-D21F0BD48A4C}"/>
                </a:ext>
              </a:extLst>
            </p:cNvPr>
            <p:cNvSpPr/>
            <p:nvPr/>
          </p:nvSpPr>
          <p:spPr>
            <a:xfrm>
              <a:off x="582969" y="3605685"/>
              <a:ext cx="216000" cy="288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30 Flecha abajo">
              <a:extLst>
                <a:ext uri="{FF2B5EF4-FFF2-40B4-BE49-F238E27FC236}">
                  <a16:creationId xmlns:a16="http://schemas.microsoft.com/office/drawing/2014/main" id="{7E57FFC2-10FB-4E3B-9C73-9D9956ECD964}"/>
                </a:ext>
              </a:extLst>
            </p:cNvPr>
            <p:cNvSpPr/>
            <p:nvPr/>
          </p:nvSpPr>
          <p:spPr>
            <a:xfrm>
              <a:off x="582957" y="4455171"/>
              <a:ext cx="216000" cy="288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31 Flecha abajo">
              <a:extLst>
                <a:ext uri="{FF2B5EF4-FFF2-40B4-BE49-F238E27FC236}">
                  <a16:creationId xmlns:a16="http://schemas.microsoft.com/office/drawing/2014/main" id="{55FAA9CD-536F-43DD-908D-16FCF76AF39B}"/>
                </a:ext>
              </a:extLst>
            </p:cNvPr>
            <p:cNvSpPr/>
            <p:nvPr/>
          </p:nvSpPr>
          <p:spPr>
            <a:xfrm>
              <a:off x="582957" y="5748061"/>
              <a:ext cx="216000" cy="288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32 Flecha abajo">
              <a:extLst>
                <a:ext uri="{FF2B5EF4-FFF2-40B4-BE49-F238E27FC236}">
                  <a16:creationId xmlns:a16="http://schemas.microsoft.com/office/drawing/2014/main" id="{3FEE3828-7C64-428F-92C1-06DC47FA46F6}"/>
                </a:ext>
              </a:extLst>
            </p:cNvPr>
            <p:cNvSpPr/>
            <p:nvPr/>
          </p:nvSpPr>
          <p:spPr>
            <a:xfrm rot="16200000">
              <a:off x="1766419" y="1411522"/>
              <a:ext cx="216000" cy="1152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33 Rectángulo">
              <a:extLst>
                <a:ext uri="{FF2B5EF4-FFF2-40B4-BE49-F238E27FC236}">
                  <a16:creationId xmlns:a16="http://schemas.microsoft.com/office/drawing/2014/main" id="{1EE96197-A769-4909-B9EC-0DF109941FA2}"/>
                </a:ext>
              </a:extLst>
            </p:cNvPr>
            <p:cNvSpPr/>
            <p:nvPr/>
          </p:nvSpPr>
          <p:spPr>
            <a:xfrm>
              <a:off x="234319" y="1460126"/>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a:t>
              </a:r>
            </a:p>
          </p:txBody>
        </p:sp>
        <p:sp>
          <p:nvSpPr>
            <p:cNvPr id="119" name="34 Rectángulo">
              <a:extLst>
                <a:ext uri="{FF2B5EF4-FFF2-40B4-BE49-F238E27FC236}">
                  <a16:creationId xmlns:a16="http://schemas.microsoft.com/office/drawing/2014/main" id="{CD6320AA-DD92-42E3-83B7-C66F27689919}"/>
                </a:ext>
              </a:extLst>
            </p:cNvPr>
            <p:cNvSpPr/>
            <p:nvPr/>
          </p:nvSpPr>
          <p:spPr>
            <a:xfrm>
              <a:off x="2460183" y="1377001"/>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2</a:t>
              </a:r>
            </a:p>
          </p:txBody>
        </p:sp>
        <p:sp>
          <p:nvSpPr>
            <p:cNvPr id="120" name="35 Flecha abajo">
              <a:extLst>
                <a:ext uri="{FF2B5EF4-FFF2-40B4-BE49-F238E27FC236}">
                  <a16:creationId xmlns:a16="http://schemas.microsoft.com/office/drawing/2014/main" id="{AD6128CB-9B98-4094-B291-E1DDDF8E32CD}"/>
                </a:ext>
              </a:extLst>
            </p:cNvPr>
            <p:cNvSpPr/>
            <p:nvPr/>
          </p:nvSpPr>
          <p:spPr>
            <a:xfrm>
              <a:off x="5183771" y="1749306"/>
              <a:ext cx="216000" cy="180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36 Flecha abajo">
              <a:extLst>
                <a:ext uri="{FF2B5EF4-FFF2-40B4-BE49-F238E27FC236}">
                  <a16:creationId xmlns:a16="http://schemas.microsoft.com/office/drawing/2014/main" id="{AA05A76A-F333-4945-AEEC-A41C93596189}"/>
                </a:ext>
              </a:extLst>
            </p:cNvPr>
            <p:cNvSpPr/>
            <p:nvPr/>
          </p:nvSpPr>
          <p:spPr>
            <a:xfrm>
              <a:off x="5183771" y="3408560"/>
              <a:ext cx="216000" cy="180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37 Rectángulo">
              <a:extLst>
                <a:ext uri="{FF2B5EF4-FFF2-40B4-BE49-F238E27FC236}">
                  <a16:creationId xmlns:a16="http://schemas.microsoft.com/office/drawing/2014/main" id="{11042E01-0DA3-441C-83FC-8842B41D33BF}"/>
                </a:ext>
              </a:extLst>
            </p:cNvPr>
            <p:cNvSpPr/>
            <p:nvPr/>
          </p:nvSpPr>
          <p:spPr>
            <a:xfrm>
              <a:off x="4646207" y="1096787"/>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3</a:t>
              </a:r>
            </a:p>
          </p:txBody>
        </p:sp>
        <p:sp>
          <p:nvSpPr>
            <p:cNvPr id="123" name="38 Rectángulo">
              <a:extLst>
                <a:ext uri="{FF2B5EF4-FFF2-40B4-BE49-F238E27FC236}">
                  <a16:creationId xmlns:a16="http://schemas.microsoft.com/office/drawing/2014/main" id="{E372232D-972D-4212-9B9D-B11134EF620D}"/>
                </a:ext>
              </a:extLst>
            </p:cNvPr>
            <p:cNvSpPr/>
            <p:nvPr/>
          </p:nvSpPr>
          <p:spPr>
            <a:xfrm>
              <a:off x="4646207" y="1815709"/>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4</a:t>
              </a:r>
            </a:p>
          </p:txBody>
        </p:sp>
        <p:sp>
          <p:nvSpPr>
            <p:cNvPr id="124" name="39 Rectángulo">
              <a:extLst>
                <a:ext uri="{FF2B5EF4-FFF2-40B4-BE49-F238E27FC236}">
                  <a16:creationId xmlns:a16="http://schemas.microsoft.com/office/drawing/2014/main" id="{79EE9CC1-4587-40C2-8179-5C70C09FF639}"/>
                </a:ext>
              </a:extLst>
            </p:cNvPr>
            <p:cNvSpPr/>
            <p:nvPr/>
          </p:nvSpPr>
          <p:spPr>
            <a:xfrm>
              <a:off x="4646207" y="2748091"/>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6</a:t>
              </a:r>
            </a:p>
          </p:txBody>
        </p:sp>
        <p:sp>
          <p:nvSpPr>
            <p:cNvPr id="125" name="40 Rectángulo">
              <a:extLst>
                <a:ext uri="{FF2B5EF4-FFF2-40B4-BE49-F238E27FC236}">
                  <a16:creationId xmlns:a16="http://schemas.microsoft.com/office/drawing/2014/main" id="{8F064085-6639-4F18-8B8F-4E23D131CEA2}"/>
                </a:ext>
              </a:extLst>
            </p:cNvPr>
            <p:cNvSpPr/>
            <p:nvPr/>
          </p:nvSpPr>
          <p:spPr>
            <a:xfrm>
              <a:off x="4787771" y="1207877"/>
              <a:ext cx="1008000" cy="54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Realizar presupuesto Diocesano</a:t>
              </a:r>
            </a:p>
          </p:txBody>
        </p:sp>
        <p:sp>
          <p:nvSpPr>
            <p:cNvPr id="126" name="41 Rectángulo">
              <a:extLst>
                <a:ext uri="{FF2B5EF4-FFF2-40B4-BE49-F238E27FC236}">
                  <a16:creationId xmlns:a16="http://schemas.microsoft.com/office/drawing/2014/main" id="{0870B618-B479-47CF-8840-44E814708287}"/>
                </a:ext>
              </a:extLst>
            </p:cNvPr>
            <p:cNvSpPr/>
            <p:nvPr/>
          </p:nvSpPr>
          <p:spPr>
            <a:xfrm>
              <a:off x="4787771" y="2857224"/>
              <a:ext cx="1008000" cy="54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Administrar recursos de la Diócesis</a:t>
              </a:r>
            </a:p>
          </p:txBody>
        </p:sp>
        <p:sp>
          <p:nvSpPr>
            <p:cNvPr id="127" name="42 Rectángulo">
              <a:extLst>
                <a:ext uri="{FF2B5EF4-FFF2-40B4-BE49-F238E27FC236}">
                  <a16:creationId xmlns:a16="http://schemas.microsoft.com/office/drawing/2014/main" id="{183585F4-84D9-4F08-9720-1BDEFEB8A8EB}"/>
                </a:ext>
              </a:extLst>
            </p:cNvPr>
            <p:cNvSpPr/>
            <p:nvPr/>
          </p:nvSpPr>
          <p:spPr>
            <a:xfrm>
              <a:off x="4787771" y="3591546"/>
              <a:ext cx="1008000" cy="54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Informar de la aplicación de recursos</a:t>
              </a:r>
            </a:p>
          </p:txBody>
        </p:sp>
        <p:sp>
          <p:nvSpPr>
            <p:cNvPr id="128" name="43 Rectángulo">
              <a:extLst>
                <a:ext uri="{FF2B5EF4-FFF2-40B4-BE49-F238E27FC236}">
                  <a16:creationId xmlns:a16="http://schemas.microsoft.com/office/drawing/2014/main" id="{ED44FE06-3635-4535-BC9B-792E7FF1C439}"/>
                </a:ext>
              </a:extLst>
            </p:cNvPr>
            <p:cNvSpPr/>
            <p:nvPr/>
          </p:nvSpPr>
          <p:spPr>
            <a:xfrm>
              <a:off x="3525047" y="3286146"/>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8</a:t>
              </a:r>
            </a:p>
          </p:txBody>
        </p:sp>
        <p:sp>
          <p:nvSpPr>
            <p:cNvPr id="129" name="44 Rectángulo">
              <a:extLst>
                <a:ext uri="{FF2B5EF4-FFF2-40B4-BE49-F238E27FC236}">
                  <a16:creationId xmlns:a16="http://schemas.microsoft.com/office/drawing/2014/main" id="{8B081F1A-3F2A-4664-9D09-9AF68B0F0C58}"/>
                </a:ext>
              </a:extLst>
            </p:cNvPr>
            <p:cNvSpPr/>
            <p:nvPr/>
          </p:nvSpPr>
          <p:spPr>
            <a:xfrm>
              <a:off x="231760" y="2829259"/>
              <a:ext cx="229797"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14</a:t>
              </a:r>
            </a:p>
          </p:txBody>
        </p:sp>
        <p:sp>
          <p:nvSpPr>
            <p:cNvPr id="130" name="45 Rectángulo">
              <a:extLst>
                <a:ext uri="{FF2B5EF4-FFF2-40B4-BE49-F238E27FC236}">
                  <a16:creationId xmlns:a16="http://schemas.microsoft.com/office/drawing/2014/main" id="{A8B727AA-DDAA-41AE-8A10-7AA98B24C6B7}"/>
                </a:ext>
              </a:extLst>
            </p:cNvPr>
            <p:cNvSpPr/>
            <p:nvPr/>
          </p:nvSpPr>
          <p:spPr>
            <a:xfrm>
              <a:off x="214536" y="3673609"/>
              <a:ext cx="264249" cy="257369"/>
            </a:xfrm>
            <a:prstGeom prst="rect">
              <a:avLst/>
            </a:prstGeom>
            <a:noFill/>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15</a:t>
              </a:r>
            </a:p>
          </p:txBody>
        </p:sp>
        <p:sp>
          <p:nvSpPr>
            <p:cNvPr id="131" name="46 Rectángulo">
              <a:extLst>
                <a:ext uri="{FF2B5EF4-FFF2-40B4-BE49-F238E27FC236}">
                  <a16:creationId xmlns:a16="http://schemas.microsoft.com/office/drawing/2014/main" id="{F3AE7039-0AED-427B-B8B7-C603E937777D}"/>
                </a:ext>
              </a:extLst>
            </p:cNvPr>
            <p:cNvSpPr/>
            <p:nvPr/>
          </p:nvSpPr>
          <p:spPr>
            <a:xfrm>
              <a:off x="214535" y="4521039"/>
              <a:ext cx="264249" cy="257369"/>
            </a:xfrm>
            <a:prstGeom prst="rect">
              <a:avLst/>
            </a:prstGeom>
            <a:noFill/>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16</a:t>
              </a:r>
            </a:p>
          </p:txBody>
        </p:sp>
        <p:sp>
          <p:nvSpPr>
            <p:cNvPr id="132" name="47 Rectángulo">
              <a:extLst>
                <a:ext uri="{FF2B5EF4-FFF2-40B4-BE49-F238E27FC236}">
                  <a16:creationId xmlns:a16="http://schemas.microsoft.com/office/drawing/2014/main" id="{1CDBE18B-A4AE-40D5-A9EE-472D6001D5F0}"/>
                </a:ext>
              </a:extLst>
            </p:cNvPr>
            <p:cNvSpPr/>
            <p:nvPr/>
          </p:nvSpPr>
          <p:spPr>
            <a:xfrm>
              <a:off x="7000183" y="4227093"/>
              <a:ext cx="1008000" cy="1152000"/>
            </a:xfrm>
            <a:prstGeom prst="rect">
              <a:avLst/>
            </a:prstGeom>
            <a:solidFill>
              <a:srgbClr val="EEECE1">
                <a:lumMod val="90000"/>
              </a:srgbClr>
            </a:solidFill>
            <a:ln w="3175" cap="flat" cmpd="sng" algn="ctr">
              <a:solidFill>
                <a:srgbClr val="EEECE1">
                  <a:lumMod val="5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Participar en la organización de  reuniones Diocesanas,</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 de </a:t>
              </a:r>
              <a:r>
                <a:rPr lang="es-MX" sz="1100" b="1" kern="0" dirty="0">
                  <a:solidFill>
                    <a:sysClr val="windowText" lastClr="000000"/>
                  </a:solidFill>
                  <a:latin typeface="Calibri"/>
                </a:rPr>
                <a:t>Región</a:t>
              </a: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 o</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de Bloque que le correspondan</a:t>
              </a:r>
            </a:p>
          </p:txBody>
        </p:sp>
        <p:sp>
          <p:nvSpPr>
            <p:cNvPr id="133" name="48 Rectángulo">
              <a:extLst>
                <a:ext uri="{FF2B5EF4-FFF2-40B4-BE49-F238E27FC236}">
                  <a16:creationId xmlns:a16="http://schemas.microsoft.com/office/drawing/2014/main" id="{10FC289E-B94F-4D8A-8E44-141B54DAF7F1}"/>
                </a:ext>
              </a:extLst>
            </p:cNvPr>
            <p:cNvSpPr/>
            <p:nvPr/>
          </p:nvSpPr>
          <p:spPr>
            <a:xfrm>
              <a:off x="6979820" y="5581313"/>
              <a:ext cx="1008000" cy="720000"/>
            </a:xfrm>
            <a:prstGeom prst="rect">
              <a:avLst/>
            </a:prstGeom>
            <a:solidFill>
              <a:srgbClr val="EEECE1">
                <a:lumMod val="90000"/>
              </a:srgbClr>
            </a:solidFill>
            <a:ln w="3175" cap="flat" cmpd="sng" algn="ctr">
              <a:solidFill>
                <a:srgbClr val="EEECE1">
                  <a:lumMod val="5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Asistir a reuniones convocadas </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por el ECN</a:t>
              </a:r>
            </a:p>
          </p:txBody>
        </p:sp>
        <p:sp>
          <p:nvSpPr>
            <p:cNvPr id="134" name="49 Flecha abajo">
              <a:extLst>
                <a:ext uri="{FF2B5EF4-FFF2-40B4-BE49-F238E27FC236}">
                  <a16:creationId xmlns:a16="http://schemas.microsoft.com/office/drawing/2014/main" id="{2E568E58-E96B-489E-BE89-279221E0CF10}"/>
                </a:ext>
              </a:extLst>
            </p:cNvPr>
            <p:cNvSpPr/>
            <p:nvPr/>
          </p:nvSpPr>
          <p:spPr>
            <a:xfrm>
              <a:off x="7396183" y="5389003"/>
              <a:ext cx="216000" cy="180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50 Rectángulo">
              <a:extLst>
                <a:ext uri="{FF2B5EF4-FFF2-40B4-BE49-F238E27FC236}">
                  <a16:creationId xmlns:a16="http://schemas.microsoft.com/office/drawing/2014/main" id="{208809AD-C5BA-4FC4-80F6-CEF67103F500}"/>
                </a:ext>
              </a:extLst>
            </p:cNvPr>
            <p:cNvSpPr/>
            <p:nvPr/>
          </p:nvSpPr>
          <p:spPr>
            <a:xfrm>
              <a:off x="6765042" y="5460535"/>
              <a:ext cx="229797"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13</a:t>
              </a:r>
            </a:p>
          </p:txBody>
        </p:sp>
        <p:sp>
          <p:nvSpPr>
            <p:cNvPr id="136" name="51 Rectángulo">
              <a:extLst>
                <a:ext uri="{FF2B5EF4-FFF2-40B4-BE49-F238E27FC236}">
                  <a16:creationId xmlns:a16="http://schemas.microsoft.com/office/drawing/2014/main" id="{550D982B-3EEF-440A-AE13-2F0577095F9F}"/>
                </a:ext>
              </a:extLst>
            </p:cNvPr>
            <p:cNvSpPr/>
            <p:nvPr/>
          </p:nvSpPr>
          <p:spPr>
            <a:xfrm>
              <a:off x="6774567" y="4108802"/>
              <a:ext cx="229797"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12</a:t>
              </a:r>
            </a:p>
          </p:txBody>
        </p:sp>
        <p:grpSp>
          <p:nvGrpSpPr>
            <p:cNvPr id="137" name="52 Grupo">
              <a:extLst>
                <a:ext uri="{FF2B5EF4-FFF2-40B4-BE49-F238E27FC236}">
                  <a16:creationId xmlns:a16="http://schemas.microsoft.com/office/drawing/2014/main" id="{A3B4E40A-B95F-4703-AC4E-D971E0AB6ACD}"/>
                </a:ext>
              </a:extLst>
            </p:cNvPr>
            <p:cNvGrpSpPr/>
            <p:nvPr/>
          </p:nvGrpSpPr>
          <p:grpSpPr>
            <a:xfrm flipH="1">
              <a:off x="1284523" y="3250083"/>
              <a:ext cx="5682006" cy="2951704"/>
              <a:chOff x="1340347" y="1325279"/>
              <a:chExt cx="5682006" cy="2951704"/>
            </a:xfrm>
            <a:effectLst>
              <a:outerShdw blurRad="38100" dist="25400" dir="8100000" algn="tr" rotWithShape="0">
                <a:prstClr val="black">
                  <a:alpha val="50000"/>
                </a:prstClr>
              </a:outerShdw>
            </a:effectLst>
          </p:grpSpPr>
          <p:sp>
            <p:nvSpPr>
              <p:cNvPr id="166" name="81 Flecha abajo">
                <a:extLst>
                  <a:ext uri="{FF2B5EF4-FFF2-40B4-BE49-F238E27FC236}">
                    <a16:creationId xmlns:a16="http://schemas.microsoft.com/office/drawing/2014/main" id="{B5427228-8156-4A2F-AE25-710452B873AA}"/>
                  </a:ext>
                </a:extLst>
              </p:cNvPr>
              <p:cNvSpPr/>
              <p:nvPr/>
            </p:nvSpPr>
            <p:spPr>
              <a:xfrm rot="16200000">
                <a:off x="6595146" y="1128884"/>
                <a:ext cx="230811" cy="623602"/>
              </a:xfrm>
              <a:prstGeom prst="downArrow">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82 Rectángulo">
                <a:extLst>
                  <a:ext uri="{FF2B5EF4-FFF2-40B4-BE49-F238E27FC236}">
                    <a16:creationId xmlns:a16="http://schemas.microsoft.com/office/drawing/2014/main" id="{E104A13E-2801-4BB3-B08A-1A19FF051925}"/>
                  </a:ext>
                </a:extLst>
              </p:cNvPr>
              <p:cNvSpPr/>
              <p:nvPr/>
            </p:nvSpPr>
            <p:spPr>
              <a:xfrm>
                <a:off x="6390140" y="1392041"/>
                <a:ext cx="108000" cy="2844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83 Rectángulo">
                <a:extLst>
                  <a:ext uri="{FF2B5EF4-FFF2-40B4-BE49-F238E27FC236}">
                    <a16:creationId xmlns:a16="http://schemas.microsoft.com/office/drawing/2014/main" id="{E75A64CC-E9A3-4191-BE65-219FEED41E2A}"/>
                  </a:ext>
                </a:extLst>
              </p:cNvPr>
              <p:cNvSpPr/>
              <p:nvPr/>
            </p:nvSpPr>
            <p:spPr>
              <a:xfrm rot="16200000">
                <a:off x="3860347" y="1648983"/>
                <a:ext cx="108000" cy="5148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38" name="53 Rectángulo">
              <a:extLst>
                <a:ext uri="{FF2B5EF4-FFF2-40B4-BE49-F238E27FC236}">
                  <a16:creationId xmlns:a16="http://schemas.microsoft.com/office/drawing/2014/main" id="{A0129CF1-FA2D-4EBE-9FFF-DCE42B621793}"/>
                </a:ext>
              </a:extLst>
            </p:cNvPr>
            <p:cNvSpPr/>
            <p:nvPr/>
          </p:nvSpPr>
          <p:spPr>
            <a:xfrm>
              <a:off x="6979820" y="2059895"/>
              <a:ext cx="1008000" cy="720000"/>
            </a:xfrm>
            <a:prstGeom prst="rect">
              <a:avLst/>
            </a:prstGeom>
            <a:solidFill>
              <a:srgbClr val="EEECE1">
                <a:lumMod val="90000"/>
              </a:srgbClr>
            </a:solidFill>
            <a:ln w="3175" cap="flat" cmpd="sng" algn="ctr">
              <a:solidFill>
                <a:srgbClr val="EEECE1">
                  <a:lumMod val="5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Cumplir con el convenio establecido </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con el ECN</a:t>
              </a:r>
            </a:p>
          </p:txBody>
        </p:sp>
        <p:sp>
          <p:nvSpPr>
            <p:cNvPr id="139" name="54 Rectángulo">
              <a:extLst>
                <a:ext uri="{FF2B5EF4-FFF2-40B4-BE49-F238E27FC236}">
                  <a16:creationId xmlns:a16="http://schemas.microsoft.com/office/drawing/2014/main" id="{6A052808-8A02-444C-B8BE-2D035898F4AB}"/>
                </a:ext>
              </a:extLst>
            </p:cNvPr>
            <p:cNvSpPr/>
            <p:nvPr/>
          </p:nvSpPr>
          <p:spPr>
            <a:xfrm>
              <a:off x="6979820" y="3480457"/>
              <a:ext cx="1008000" cy="540000"/>
            </a:xfrm>
            <a:prstGeom prst="rect">
              <a:avLst/>
            </a:prstGeom>
            <a:solidFill>
              <a:srgbClr val="EEECE1">
                <a:lumMod val="90000"/>
              </a:srgbClr>
            </a:solidFill>
            <a:ln w="3175" cap="flat" cmpd="sng" algn="ctr">
              <a:solidFill>
                <a:srgbClr val="EEECE1">
                  <a:lumMod val="50000"/>
                </a:srgbClr>
              </a:solidFill>
              <a:prstDash val="solid"/>
            </a:ln>
            <a:effectLst>
              <a:outerShdw blurRad="508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Realizar pagos del material de formación</a:t>
              </a:r>
            </a:p>
          </p:txBody>
        </p:sp>
        <p:sp>
          <p:nvSpPr>
            <p:cNvPr id="140" name="55 Flecha abajo">
              <a:extLst>
                <a:ext uri="{FF2B5EF4-FFF2-40B4-BE49-F238E27FC236}">
                  <a16:creationId xmlns:a16="http://schemas.microsoft.com/office/drawing/2014/main" id="{89D62D43-391E-466A-8DB7-31A54358F31F}"/>
                </a:ext>
              </a:extLst>
            </p:cNvPr>
            <p:cNvSpPr/>
            <p:nvPr/>
          </p:nvSpPr>
          <p:spPr>
            <a:xfrm>
              <a:off x="7375820" y="4040019"/>
              <a:ext cx="216000" cy="180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56 Rectángulo">
              <a:extLst>
                <a:ext uri="{FF2B5EF4-FFF2-40B4-BE49-F238E27FC236}">
                  <a16:creationId xmlns:a16="http://schemas.microsoft.com/office/drawing/2014/main" id="{8C5C30EA-8717-4790-A126-9DEE41AECE33}"/>
                </a:ext>
              </a:extLst>
            </p:cNvPr>
            <p:cNvSpPr/>
            <p:nvPr/>
          </p:nvSpPr>
          <p:spPr>
            <a:xfrm>
              <a:off x="6979820" y="1832102"/>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5</a:t>
              </a:r>
            </a:p>
          </p:txBody>
        </p:sp>
        <p:sp>
          <p:nvSpPr>
            <p:cNvPr id="142" name="57 Rectángulo">
              <a:extLst>
                <a:ext uri="{FF2B5EF4-FFF2-40B4-BE49-F238E27FC236}">
                  <a16:creationId xmlns:a16="http://schemas.microsoft.com/office/drawing/2014/main" id="{BC6FE1E1-62D9-4C5C-B6F9-B016D48F031B}"/>
                </a:ext>
              </a:extLst>
            </p:cNvPr>
            <p:cNvSpPr/>
            <p:nvPr/>
          </p:nvSpPr>
          <p:spPr>
            <a:xfrm>
              <a:off x="6765041" y="3324438"/>
              <a:ext cx="229797"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11</a:t>
              </a:r>
            </a:p>
          </p:txBody>
        </p:sp>
        <p:sp>
          <p:nvSpPr>
            <p:cNvPr id="143" name="58 Rectángulo">
              <a:extLst>
                <a:ext uri="{FF2B5EF4-FFF2-40B4-BE49-F238E27FC236}">
                  <a16:creationId xmlns:a16="http://schemas.microsoft.com/office/drawing/2014/main" id="{C96F69F3-255B-4780-BF5D-D85170024F76}"/>
                </a:ext>
              </a:extLst>
            </p:cNvPr>
            <p:cNvSpPr/>
            <p:nvPr/>
          </p:nvSpPr>
          <p:spPr>
            <a:xfrm>
              <a:off x="4787771" y="1931439"/>
              <a:ext cx="1008000" cy="72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Establecer convenio económico con los ECS</a:t>
              </a:r>
            </a:p>
          </p:txBody>
        </p:sp>
        <p:sp>
          <p:nvSpPr>
            <p:cNvPr id="144" name="59 Rectángulo">
              <a:extLst>
                <a:ext uri="{FF2B5EF4-FFF2-40B4-BE49-F238E27FC236}">
                  <a16:creationId xmlns:a16="http://schemas.microsoft.com/office/drawing/2014/main" id="{D53C78AA-F3A5-4CEA-ACD9-9048D52D03B6}"/>
                </a:ext>
              </a:extLst>
            </p:cNvPr>
            <p:cNvSpPr/>
            <p:nvPr/>
          </p:nvSpPr>
          <p:spPr>
            <a:xfrm>
              <a:off x="4787771" y="4331432"/>
              <a:ext cx="1008000" cy="72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Vigilar el desempeño </a:t>
              </a:r>
            </a:p>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de las Áreas III de Sector</a:t>
              </a:r>
            </a:p>
          </p:txBody>
        </p:sp>
        <p:sp>
          <p:nvSpPr>
            <p:cNvPr id="145" name="60 Rectángulo">
              <a:extLst>
                <a:ext uri="{FF2B5EF4-FFF2-40B4-BE49-F238E27FC236}">
                  <a16:creationId xmlns:a16="http://schemas.microsoft.com/office/drawing/2014/main" id="{A88D1D46-0A4A-4874-98DC-7101D7C44ACA}"/>
                </a:ext>
              </a:extLst>
            </p:cNvPr>
            <p:cNvSpPr/>
            <p:nvPr/>
          </p:nvSpPr>
          <p:spPr>
            <a:xfrm>
              <a:off x="4771257" y="5261797"/>
              <a:ext cx="1008000" cy="720000"/>
            </a:xfrm>
            <a:prstGeom prst="rect">
              <a:avLst/>
            </a:prstGeom>
            <a:solidFill>
              <a:srgbClr val="8064A2">
                <a:lumMod val="20000"/>
                <a:lumOff val="80000"/>
              </a:srgbClr>
            </a:solidFill>
            <a:ln w="9525" cap="flat" cmpd="sng" algn="ctr">
              <a:solidFill>
                <a:srgbClr val="8064A2">
                  <a:lumMod val="60000"/>
                  <a:lumOff val="40000"/>
                </a:srgbClr>
              </a:solidFill>
              <a:prstDash val="solid"/>
            </a:ln>
            <a:effectLst>
              <a:outerShdw blurRad="38100" dist="25400" dir="8100000" algn="tr" rotWithShape="0">
                <a:prstClr val="black">
                  <a:alpha val="20000"/>
                </a:prstClr>
              </a:outerShdw>
            </a:effectLst>
          </p:spPr>
          <p:txBody>
            <a:bodyPr lIns="36000" tIns="36000" rIns="36000" bIns="36000" rtlCol="0" anchor="ctr"/>
            <a:lstStyle/>
            <a:p>
              <a:pPr marL="0" marR="0" lvl="0" indent="0" algn="ctr" defTabSz="914400" eaLnBrk="1" fontAlgn="auto" latinLnBrk="0" hangingPunct="1">
                <a:lnSpc>
                  <a:spcPts val="1200"/>
                </a:lnSpc>
                <a:spcBef>
                  <a:spcPts val="0"/>
                </a:spcBef>
                <a:spcAft>
                  <a:spcPts val="0"/>
                </a:spcAft>
                <a:buClrTx/>
                <a:buSzTx/>
                <a:buFontTx/>
                <a:buNone/>
                <a:tabLst/>
                <a:defRPr/>
              </a:pPr>
              <a:r>
                <a:rPr kumimoji="0" lang="es-MX" sz="1100" b="1" i="0" u="none" strike="noStrike" kern="0" cap="none" spc="0" normalizeH="0" baseline="0" noProof="0" dirty="0">
                  <a:ln>
                    <a:noFill/>
                  </a:ln>
                  <a:solidFill>
                    <a:sysClr val="windowText" lastClr="000000"/>
                  </a:solidFill>
                  <a:effectLst/>
                  <a:uLnTx/>
                  <a:uFillTx/>
                  <a:latin typeface="Calibri"/>
                  <a:ea typeface="+mn-ea"/>
                  <a:cs typeface="+mn-cs"/>
                </a:rPr>
                <a:t>Asegurar el abastecimiento del material de formación</a:t>
              </a:r>
            </a:p>
          </p:txBody>
        </p:sp>
        <p:sp>
          <p:nvSpPr>
            <p:cNvPr id="146" name="61 Flecha abajo">
              <a:extLst>
                <a:ext uri="{FF2B5EF4-FFF2-40B4-BE49-F238E27FC236}">
                  <a16:creationId xmlns:a16="http://schemas.microsoft.com/office/drawing/2014/main" id="{F3284394-252E-4F6A-9D2A-B2271FC61C83}"/>
                </a:ext>
              </a:extLst>
            </p:cNvPr>
            <p:cNvSpPr/>
            <p:nvPr/>
          </p:nvSpPr>
          <p:spPr>
            <a:xfrm>
              <a:off x="5190082" y="5070355"/>
              <a:ext cx="216000" cy="180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47" name="62 Grupo">
              <a:extLst>
                <a:ext uri="{FF2B5EF4-FFF2-40B4-BE49-F238E27FC236}">
                  <a16:creationId xmlns:a16="http://schemas.microsoft.com/office/drawing/2014/main" id="{0E7FDD67-6736-456C-888A-A012FCD77340}"/>
                </a:ext>
              </a:extLst>
            </p:cNvPr>
            <p:cNvGrpSpPr/>
            <p:nvPr/>
          </p:nvGrpSpPr>
          <p:grpSpPr>
            <a:xfrm>
              <a:off x="3525350" y="1389572"/>
              <a:ext cx="1205124" cy="504831"/>
              <a:chOff x="5817229" y="1496729"/>
              <a:chExt cx="1205124" cy="504831"/>
            </a:xfrm>
            <a:effectLst>
              <a:outerShdw blurRad="38100" dist="25400" dir="8100000" algn="tr" rotWithShape="0">
                <a:prstClr val="black">
                  <a:alpha val="50000"/>
                </a:prstClr>
              </a:outerShdw>
            </a:effectLst>
          </p:grpSpPr>
          <p:sp>
            <p:nvSpPr>
              <p:cNvPr id="163" name="78 Flecha abajo">
                <a:extLst>
                  <a:ext uri="{FF2B5EF4-FFF2-40B4-BE49-F238E27FC236}">
                    <a16:creationId xmlns:a16="http://schemas.microsoft.com/office/drawing/2014/main" id="{6E17CD78-EB58-4E59-8669-BA4F13A65AF6}"/>
                  </a:ext>
                </a:extLst>
              </p:cNvPr>
              <p:cNvSpPr/>
              <p:nvPr/>
            </p:nvSpPr>
            <p:spPr>
              <a:xfrm rot="16200000">
                <a:off x="6595146" y="1300334"/>
                <a:ext cx="230811" cy="623602"/>
              </a:xfrm>
              <a:prstGeom prst="downArrow">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79 Rectángulo">
                <a:extLst>
                  <a:ext uri="{FF2B5EF4-FFF2-40B4-BE49-F238E27FC236}">
                    <a16:creationId xmlns:a16="http://schemas.microsoft.com/office/drawing/2014/main" id="{648DD44C-5905-46AF-A0DE-F89B8FC5A7CC}"/>
                  </a:ext>
                </a:extLst>
              </p:cNvPr>
              <p:cNvSpPr/>
              <p:nvPr/>
            </p:nvSpPr>
            <p:spPr>
              <a:xfrm>
                <a:off x="6393884" y="1557885"/>
                <a:ext cx="108000" cy="432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80 Rectángulo">
                <a:extLst>
                  <a:ext uri="{FF2B5EF4-FFF2-40B4-BE49-F238E27FC236}">
                    <a16:creationId xmlns:a16="http://schemas.microsoft.com/office/drawing/2014/main" id="{EB35F75B-4086-4E24-BE59-0E5D3CDA0416}"/>
                  </a:ext>
                </a:extLst>
              </p:cNvPr>
              <p:cNvSpPr/>
              <p:nvPr/>
            </p:nvSpPr>
            <p:spPr>
              <a:xfrm rot="16200000">
                <a:off x="6105229" y="1605560"/>
                <a:ext cx="108000" cy="684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48" name="63 Flecha abajo">
              <a:extLst>
                <a:ext uri="{FF2B5EF4-FFF2-40B4-BE49-F238E27FC236}">
                  <a16:creationId xmlns:a16="http://schemas.microsoft.com/office/drawing/2014/main" id="{6A443318-06A3-4FDF-AE9C-A840F6A09BBC}"/>
                </a:ext>
              </a:extLst>
            </p:cNvPr>
            <p:cNvSpPr/>
            <p:nvPr/>
          </p:nvSpPr>
          <p:spPr>
            <a:xfrm rot="16200000">
              <a:off x="6293693" y="1724964"/>
              <a:ext cx="216000" cy="1152000"/>
            </a:xfrm>
            <a:prstGeom prst="downArrow">
              <a:avLst/>
            </a:prstGeom>
            <a:solidFill>
              <a:srgbClr val="A4D692"/>
            </a:solidFill>
            <a:ln w="6350" cap="flat" cmpd="sng" algn="ctr">
              <a:noFill/>
              <a:prstDash val="solid"/>
            </a:ln>
            <a:effectLst>
              <a:outerShdw blurRad="38100" dist="25400" dir="10800000" algn="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49" name="64 Grupo">
              <a:extLst>
                <a:ext uri="{FF2B5EF4-FFF2-40B4-BE49-F238E27FC236}">
                  <a16:creationId xmlns:a16="http://schemas.microsoft.com/office/drawing/2014/main" id="{991B969E-6336-4570-B0B4-6DEC27ED71F4}"/>
                </a:ext>
              </a:extLst>
            </p:cNvPr>
            <p:cNvGrpSpPr/>
            <p:nvPr/>
          </p:nvGrpSpPr>
          <p:grpSpPr>
            <a:xfrm rot="5400000" flipH="1" flipV="1">
              <a:off x="6507915" y="2109090"/>
              <a:ext cx="351878" cy="1734166"/>
              <a:chOff x="4003279" y="3494917"/>
              <a:chExt cx="351878" cy="1734166"/>
            </a:xfrm>
            <a:effectLst>
              <a:outerShdw blurRad="38100" dist="25400" dir="5400000" algn="t" rotWithShape="0">
                <a:prstClr val="black">
                  <a:alpha val="50000"/>
                </a:prstClr>
              </a:outerShdw>
            </a:effectLst>
          </p:grpSpPr>
          <p:sp>
            <p:nvSpPr>
              <p:cNvPr id="161" name="76 Rectángulo">
                <a:extLst>
                  <a:ext uri="{FF2B5EF4-FFF2-40B4-BE49-F238E27FC236}">
                    <a16:creationId xmlns:a16="http://schemas.microsoft.com/office/drawing/2014/main" id="{5D799AB5-2F31-4155-B3C4-38E040A1D71A}"/>
                  </a:ext>
                </a:extLst>
              </p:cNvPr>
              <p:cNvSpPr/>
              <p:nvPr/>
            </p:nvSpPr>
            <p:spPr>
              <a:xfrm rot="10800000" flipH="1" flipV="1">
                <a:off x="4067157" y="5115712"/>
                <a:ext cx="288000" cy="113371"/>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77 Flecha abajo">
                <a:extLst>
                  <a:ext uri="{FF2B5EF4-FFF2-40B4-BE49-F238E27FC236}">
                    <a16:creationId xmlns:a16="http://schemas.microsoft.com/office/drawing/2014/main" id="{A1860B93-982A-4600-AAA1-1442071A0043}"/>
                  </a:ext>
                </a:extLst>
              </p:cNvPr>
              <p:cNvSpPr/>
              <p:nvPr/>
            </p:nvSpPr>
            <p:spPr>
              <a:xfrm rot="10800000" flipH="1">
                <a:off x="4003279" y="3494917"/>
                <a:ext cx="216000" cy="1728000"/>
              </a:xfrm>
              <a:prstGeom prst="downArrow">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0" name="65 Rectángulo">
              <a:extLst>
                <a:ext uri="{FF2B5EF4-FFF2-40B4-BE49-F238E27FC236}">
                  <a16:creationId xmlns:a16="http://schemas.microsoft.com/office/drawing/2014/main" id="{352A5A02-465B-48B3-B745-E46F7E33F8F8}"/>
                </a:ext>
              </a:extLst>
            </p:cNvPr>
            <p:cNvSpPr/>
            <p:nvPr/>
          </p:nvSpPr>
          <p:spPr>
            <a:xfrm>
              <a:off x="4646207" y="3466559"/>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7</a:t>
              </a:r>
            </a:p>
          </p:txBody>
        </p:sp>
        <p:sp>
          <p:nvSpPr>
            <p:cNvPr id="151" name="66 Flecha abajo">
              <a:extLst>
                <a:ext uri="{FF2B5EF4-FFF2-40B4-BE49-F238E27FC236}">
                  <a16:creationId xmlns:a16="http://schemas.microsoft.com/office/drawing/2014/main" id="{6BE3167A-A64F-4F35-A87B-1245EFFD7CE1}"/>
                </a:ext>
              </a:extLst>
            </p:cNvPr>
            <p:cNvSpPr/>
            <p:nvPr/>
          </p:nvSpPr>
          <p:spPr>
            <a:xfrm rot="16200000" flipV="1">
              <a:off x="4544367" y="3754478"/>
              <a:ext cx="252000" cy="216000"/>
            </a:xfrm>
            <a:prstGeom prst="downArrow">
              <a:avLst/>
            </a:prstGeom>
            <a:solidFill>
              <a:srgbClr val="A4D692"/>
            </a:solidFill>
            <a:ln w="6350" cap="flat" cmpd="sng" algn="ctr">
              <a:noFill/>
              <a:prstDash val="solid"/>
            </a:ln>
            <a:effectLst>
              <a:outerShdw blurRad="25400" dist="12700" dir="10800000" algn="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52" name="67 Grupo">
              <a:extLst>
                <a:ext uri="{FF2B5EF4-FFF2-40B4-BE49-F238E27FC236}">
                  <a16:creationId xmlns:a16="http://schemas.microsoft.com/office/drawing/2014/main" id="{C72159AB-A18F-47C5-97F7-2BC48921DF4F}"/>
                </a:ext>
              </a:extLst>
            </p:cNvPr>
            <p:cNvGrpSpPr/>
            <p:nvPr/>
          </p:nvGrpSpPr>
          <p:grpSpPr>
            <a:xfrm rot="16200000" flipV="1">
              <a:off x="4074767" y="4108298"/>
              <a:ext cx="550930" cy="792000"/>
              <a:chOff x="3804227" y="4276614"/>
              <a:chExt cx="550930" cy="792000"/>
            </a:xfrm>
            <a:effectLst>
              <a:outerShdw blurRad="38100" dist="25400" dir="5400000" algn="t" rotWithShape="0">
                <a:prstClr val="black">
                  <a:alpha val="50000"/>
                </a:prstClr>
              </a:outerShdw>
            </a:effectLst>
          </p:grpSpPr>
          <p:sp>
            <p:nvSpPr>
              <p:cNvPr id="159" name="74 Rectángulo">
                <a:extLst>
                  <a:ext uri="{FF2B5EF4-FFF2-40B4-BE49-F238E27FC236}">
                    <a16:creationId xmlns:a16="http://schemas.microsoft.com/office/drawing/2014/main" id="{6DF58EC4-A5EF-459D-AC1D-74FEF910B8FE}"/>
                  </a:ext>
                </a:extLst>
              </p:cNvPr>
              <p:cNvSpPr/>
              <p:nvPr/>
            </p:nvSpPr>
            <p:spPr>
              <a:xfrm rot="10800000" flipH="1" flipV="1">
                <a:off x="3887157" y="4949448"/>
                <a:ext cx="468000" cy="113371"/>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75 Flecha abajo">
                <a:extLst>
                  <a:ext uri="{FF2B5EF4-FFF2-40B4-BE49-F238E27FC236}">
                    <a16:creationId xmlns:a16="http://schemas.microsoft.com/office/drawing/2014/main" id="{20F89AF8-49CF-4AFE-92D2-AB1F42763B48}"/>
                  </a:ext>
                </a:extLst>
              </p:cNvPr>
              <p:cNvSpPr/>
              <p:nvPr/>
            </p:nvSpPr>
            <p:spPr>
              <a:xfrm rot="10800000" flipH="1">
                <a:off x="3804227" y="4276614"/>
                <a:ext cx="216000" cy="792000"/>
              </a:xfrm>
              <a:prstGeom prst="downArrow">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153" name="68 Grupo">
              <a:extLst>
                <a:ext uri="{FF2B5EF4-FFF2-40B4-BE49-F238E27FC236}">
                  <a16:creationId xmlns:a16="http://schemas.microsoft.com/office/drawing/2014/main" id="{AB682A3C-0D46-4727-8255-CACADA9FE7B9}"/>
                </a:ext>
              </a:extLst>
            </p:cNvPr>
            <p:cNvGrpSpPr/>
            <p:nvPr/>
          </p:nvGrpSpPr>
          <p:grpSpPr>
            <a:xfrm>
              <a:off x="5825516" y="3630544"/>
              <a:ext cx="1132778" cy="2013863"/>
              <a:chOff x="5895241" y="-98983"/>
              <a:chExt cx="1132778" cy="2013863"/>
            </a:xfrm>
            <a:effectLst>
              <a:outerShdw blurRad="38100" dist="25400" dir="8100000" algn="tr" rotWithShape="0">
                <a:prstClr val="black">
                  <a:alpha val="50000"/>
                </a:prstClr>
              </a:outerShdw>
            </a:effectLst>
          </p:grpSpPr>
          <p:sp>
            <p:nvSpPr>
              <p:cNvPr id="156" name="71 Flecha abajo">
                <a:extLst>
                  <a:ext uri="{FF2B5EF4-FFF2-40B4-BE49-F238E27FC236}">
                    <a16:creationId xmlns:a16="http://schemas.microsoft.com/office/drawing/2014/main" id="{93E76EA0-F76D-4DA2-8829-1252FC622653}"/>
                  </a:ext>
                </a:extLst>
              </p:cNvPr>
              <p:cNvSpPr/>
              <p:nvPr/>
            </p:nvSpPr>
            <p:spPr>
              <a:xfrm rot="16200000">
                <a:off x="6600812" y="-295378"/>
                <a:ext cx="230811" cy="623602"/>
              </a:xfrm>
              <a:prstGeom prst="downArrow">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72 Rectángulo">
                <a:extLst>
                  <a:ext uri="{FF2B5EF4-FFF2-40B4-BE49-F238E27FC236}">
                    <a16:creationId xmlns:a16="http://schemas.microsoft.com/office/drawing/2014/main" id="{CE1EFFD6-08BF-4171-8105-D9098992ABA9}"/>
                  </a:ext>
                </a:extLst>
              </p:cNvPr>
              <p:cNvSpPr/>
              <p:nvPr/>
            </p:nvSpPr>
            <p:spPr>
              <a:xfrm>
                <a:off x="6399550" y="-33493"/>
                <a:ext cx="108000" cy="1944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73 Rectángulo">
                <a:extLst>
                  <a:ext uri="{FF2B5EF4-FFF2-40B4-BE49-F238E27FC236}">
                    <a16:creationId xmlns:a16="http://schemas.microsoft.com/office/drawing/2014/main" id="{D217D2A4-68A2-433B-A0B9-7640CC3BE2AB}"/>
                  </a:ext>
                </a:extLst>
              </p:cNvPr>
              <p:cNvSpPr/>
              <p:nvPr/>
            </p:nvSpPr>
            <p:spPr>
              <a:xfrm rot="16200000">
                <a:off x="6147241" y="1554880"/>
                <a:ext cx="108000" cy="612000"/>
              </a:xfrm>
              <a:prstGeom prst="rect">
                <a:avLst/>
              </a:prstGeom>
              <a:solidFill>
                <a:srgbClr val="A4D692"/>
              </a:solidFill>
              <a:ln w="63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4" name="69 Rectángulo">
              <a:extLst>
                <a:ext uri="{FF2B5EF4-FFF2-40B4-BE49-F238E27FC236}">
                  <a16:creationId xmlns:a16="http://schemas.microsoft.com/office/drawing/2014/main" id="{D0971A07-26E2-4209-8846-67C821C0CC23}"/>
                </a:ext>
              </a:extLst>
            </p:cNvPr>
            <p:cNvSpPr/>
            <p:nvPr/>
          </p:nvSpPr>
          <p:spPr>
            <a:xfrm>
              <a:off x="4646207" y="4184004"/>
              <a:ext cx="151251" cy="257369"/>
            </a:xfrm>
            <a:prstGeom prst="rect">
              <a:avLst/>
            </a:prstGeom>
            <a:noFill/>
          </p:spPr>
          <p:txBody>
            <a:bodyPr wrap="non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9</a:t>
              </a:r>
            </a:p>
          </p:txBody>
        </p:sp>
        <p:sp>
          <p:nvSpPr>
            <p:cNvPr id="155" name="70 Rectángulo">
              <a:extLst>
                <a:ext uri="{FF2B5EF4-FFF2-40B4-BE49-F238E27FC236}">
                  <a16:creationId xmlns:a16="http://schemas.microsoft.com/office/drawing/2014/main" id="{16A014E1-7B35-4FDF-B5D4-610F442F1E7B}"/>
                </a:ext>
              </a:extLst>
            </p:cNvPr>
            <p:cNvSpPr/>
            <p:nvPr/>
          </p:nvSpPr>
          <p:spPr>
            <a:xfrm>
              <a:off x="4504525" y="5141157"/>
              <a:ext cx="264249" cy="257369"/>
            </a:xfrm>
            <a:prstGeom prst="rect">
              <a:avLst/>
            </a:prstGeom>
            <a:noFill/>
          </p:spPr>
          <p:txBody>
            <a:bodyPr wrap="square" lIns="36000" tIns="36000" rIns="36000" bIns="3600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outerShdw blurRad="12700" dist="25400" dir="8100000" algn="tr" rotWithShape="0">
                      <a:prstClr val="black">
                        <a:alpha val="80000"/>
                      </a:prstClr>
                    </a:outerShdw>
                  </a:effectLst>
                  <a:uLnTx/>
                  <a:uFillTx/>
                </a:rPr>
                <a:t>10</a:t>
              </a:r>
            </a:p>
          </p:txBody>
        </p:sp>
      </p:grpSp>
    </p:spTree>
    <p:extLst>
      <p:ext uri="{BB962C8B-B14F-4D97-AF65-F5344CB8AC3E}">
        <p14:creationId xmlns:p14="http://schemas.microsoft.com/office/powerpoint/2010/main" val="3365223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Rectángulo 5">
            <a:extLst>
              <a:ext uri="{FF2B5EF4-FFF2-40B4-BE49-F238E27FC236}">
                <a16:creationId xmlns:a16="http://schemas.microsoft.com/office/drawing/2014/main" id="{28755A2C-9334-40DD-ABE3-B8CCDC3F81AB}"/>
              </a:ext>
            </a:extLst>
          </p:cNvPr>
          <p:cNvSpPr/>
          <p:nvPr/>
        </p:nvSpPr>
        <p:spPr>
          <a:xfrm>
            <a:off x="784163" y="480096"/>
            <a:ext cx="7560083" cy="584775"/>
          </a:xfrm>
          <a:prstGeom prst="rect">
            <a:avLst/>
          </a:prstGeom>
        </p:spPr>
        <p:txBody>
          <a:bodyPr wrap="none">
            <a:spAutoFit/>
          </a:bodyPr>
          <a:lstStyle/>
          <a:p>
            <a:r>
              <a:rPr lang="es-MX" sz="3200" b="1" dirty="0">
                <a:solidFill>
                  <a:schemeClr val="tx2">
                    <a:lumMod val="60000"/>
                    <a:lumOff val="40000"/>
                  </a:schemeClr>
                </a:solidFill>
                <a:latin typeface="Century Gothic" panose="020B0502020202020204" pitchFamily="34" charset="0"/>
              </a:rPr>
              <a:t>IDEAS QUE DEBE REFORZAR EL ÁREA III</a:t>
            </a:r>
          </a:p>
        </p:txBody>
      </p:sp>
      <p:graphicFrame>
        <p:nvGraphicFramePr>
          <p:cNvPr id="8" name="Marcador de contenido 3">
            <a:extLst>
              <a:ext uri="{FF2B5EF4-FFF2-40B4-BE49-F238E27FC236}">
                <a16:creationId xmlns:a16="http://schemas.microsoft.com/office/drawing/2014/main" id="{2CBD470E-63BF-443B-BB13-D2FBBC1E9B72}"/>
              </a:ext>
            </a:extLst>
          </p:cNvPr>
          <p:cNvGraphicFramePr>
            <a:graphicFrameLocks noGrp="1"/>
          </p:cNvGraphicFramePr>
          <p:nvPr>
            <p:ph idx="1"/>
            <p:extLst>
              <p:ext uri="{D42A27DB-BD31-4B8C-83A1-F6EECF244321}">
                <p14:modId xmlns:p14="http://schemas.microsoft.com/office/powerpoint/2010/main" val="1228268300"/>
              </p:ext>
            </p:extLst>
          </p:nvPr>
        </p:nvGraphicFramePr>
        <p:xfrm>
          <a:off x="329515" y="1400432"/>
          <a:ext cx="8378388" cy="3959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400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a:extLst>
              <a:ext uri="{FF2B5EF4-FFF2-40B4-BE49-F238E27FC236}">
                <a16:creationId xmlns:a16="http://schemas.microsoft.com/office/drawing/2014/main" id="{3A0DE50A-8025-470A-AD73-FCA1E4ED2B4C}"/>
              </a:ext>
            </a:extLst>
          </p:cNvPr>
          <p:cNvSpPr>
            <a:spLocks noGrp="1"/>
          </p:cNvSpPr>
          <p:nvPr>
            <p:ph idx="1"/>
          </p:nvPr>
        </p:nvSpPr>
        <p:spPr>
          <a:xfrm>
            <a:off x="120770" y="362309"/>
            <a:ext cx="8798943" cy="4779034"/>
          </a:xfrm>
        </p:spPr>
        <p:txBody>
          <a:bodyPr>
            <a:normAutofit/>
          </a:bodyPr>
          <a:lstStyle/>
          <a:p>
            <a:pPr lvl="0" algn="just"/>
            <a:r>
              <a:rPr lang="es-ES_tradnl" sz="2400" b="1" dirty="0"/>
              <a:t>F1.- Promover entre la membresía de la Diócesis los valores de Justicia y Solidaridad dando seguimiento a su vivencia.</a:t>
            </a:r>
          </a:p>
          <a:p>
            <a:pPr lvl="0" algn="just"/>
            <a:r>
              <a:rPr lang="es-ES_tradnl" sz="2400" b="1" dirty="0"/>
              <a:t>F2.- Capacitar a los matrimonios Responsables de Área III y establecer un sistema eficiente de recaudación de aportaciones de los miembros.</a:t>
            </a:r>
            <a:endParaRPr lang="es-MX" sz="2400" b="1" dirty="0"/>
          </a:p>
          <a:p>
            <a:pPr lvl="0" algn="just"/>
            <a:r>
              <a:rPr lang="es-ES_tradnl" sz="2400" b="1" dirty="0"/>
              <a:t>F3.- Administrar con eficiencia los recursos de la Diócesis (matrimonios y jóvenes), presupuestando anualmente las operaciones,  y manteniendo informada a la membresía respecto a la utilización de dichos recursos. </a:t>
            </a:r>
            <a:endParaRPr lang="es-MX" sz="2400" b="1" dirty="0"/>
          </a:p>
          <a:p>
            <a:pPr lvl="0" algn="just"/>
            <a:endParaRPr lang="es-MX" sz="2400" b="1" dirty="0"/>
          </a:p>
        </p:txBody>
      </p:sp>
      <p:pic>
        <p:nvPicPr>
          <p:cNvPr id="7" name="Imagen 6">
            <a:extLst>
              <a:ext uri="{FF2B5EF4-FFF2-40B4-BE49-F238E27FC236}">
                <a16:creationId xmlns:a16="http://schemas.microsoft.com/office/drawing/2014/main" id="{93F26087-68D6-468D-AC6D-7D154B330375}"/>
              </a:ext>
            </a:extLst>
          </p:cNvPr>
          <p:cNvPicPr>
            <a:picLocks noChangeAspect="1"/>
          </p:cNvPicPr>
          <p:nvPr/>
        </p:nvPicPr>
        <p:blipFill>
          <a:blip r:embed="rId3"/>
          <a:stretch>
            <a:fillRect/>
          </a:stretch>
        </p:blipFill>
        <p:spPr>
          <a:xfrm>
            <a:off x="6116129" y="3877270"/>
            <a:ext cx="2113471" cy="1626382"/>
          </a:xfrm>
          <a:prstGeom prst="rect">
            <a:avLst/>
          </a:prstGeom>
        </p:spPr>
      </p:pic>
    </p:spTree>
    <p:extLst>
      <p:ext uri="{BB962C8B-B14F-4D97-AF65-F5344CB8AC3E}">
        <p14:creationId xmlns:p14="http://schemas.microsoft.com/office/powerpoint/2010/main" val="296000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a:extLst>
              <a:ext uri="{FF2B5EF4-FFF2-40B4-BE49-F238E27FC236}">
                <a16:creationId xmlns:a16="http://schemas.microsoft.com/office/drawing/2014/main" id="{F0EA814F-42A3-4FAE-AC2D-A34EA0D05FC6}"/>
              </a:ext>
            </a:extLst>
          </p:cNvPr>
          <p:cNvSpPr>
            <a:spLocks noGrp="1"/>
          </p:cNvSpPr>
          <p:nvPr>
            <p:ph idx="1"/>
          </p:nvPr>
        </p:nvSpPr>
        <p:spPr>
          <a:xfrm>
            <a:off x="315772" y="802958"/>
            <a:ext cx="8448666" cy="4343050"/>
          </a:xfrm>
        </p:spPr>
        <p:txBody>
          <a:bodyPr>
            <a:normAutofit/>
          </a:bodyPr>
          <a:lstStyle/>
          <a:p>
            <a:pPr algn="just"/>
            <a:r>
              <a:rPr lang="es-ES_tradnl" sz="2400" b="1" dirty="0"/>
              <a:t>F4. Establecer, en coordinación con el matrimonio Presidente Diocesano, los convenios de aportación económica (ECN y ECS) y asegurar el cumplimiento de ambos.</a:t>
            </a:r>
            <a:endParaRPr lang="es-MX" sz="2400" b="1" dirty="0"/>
          </a:p>
          <a:p>
            <a:pPr lvl="0" algn="just"/>
            <a:r>
              <a:rPr lang="es-ES_tradnl" sz="2400" b="1" dirty="0"/>
              <a:t>F5.- Implementar en la Diócesis los planes y estrategias, promovidos por el matrimonio Secretario Nacional de Área-III.</a:t>
            </a:r>
            <a:endParaRPr lang="es-MX" sz="2400" b="1" dirty="0"/>
          </a:p>
        </p:txBody>
      </p:sp>
      <p:pic>
        <p:nvPicPr>
          <p:cNvPr id="7" name="Imagen 6">
            <a:extLst>
              <a:ext uri="{FF2B5EF4-FFF2-40B4-BE49-F238E27FC236}">
                <a16:creationId xmlns:a16="http://schemas.microsoft.com/office/drawing/2014/main" id="{EF9923D1-77E7-4018-AB91-A7D930E000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88" t="18361" r="3045" b="2295"/>
          <a:stretch/>
        </p:blipFill>
        <p:spPr>
          <a:xfrm>
            <a:off x="2451170" y="3058963"/>
            <a:ext cx="4587985" cy="2734709"/>
          </a:xfrm>
          <a:prstGeom prst="rect">
            <a:avLst/>
          </a:prstGeom>
        </p:spPr>
      </p:pic>
    </p:spTree>
    <p:extLst>
      <p:ext uri="{BB962C8B-B14F-4D97-AF65-F5344CB8AC3E}">
        <p14:creationId xmlns:p14="http://schemas.microsoft.com/office/powerpoint/2010/main" val="110378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20" name="Imagen 19">
            <a:extLst>
              <a:ext uri="{FF2B5EF4-FFF2-40B4-BE49-F238E27FC236}">
                <a16:creationId xmlns:a16="http://schemas.microsoft.com/office/drawing/2014/main" id="{956220BF-639B-435E-83D2-F64DA4CD467A}"/>
              </a:ext>
            </a:extLst>
          </p:cNvPr>
          <p:cNvPicPr>
            <a:picLocks noChangeAspect="1"/>
          </p:cNvPicPr>
          <p:nvPr/>
        </p:nvPicPr>
        <p:blipFill>
          <a:blip r:embed="rId3"/>
          <a:stretch>
            <a:fillRect/>
          </a:stretch>
        </p:blipFill>
        <p:spPr>
          <a:xfrm>
            <a:off x="667819" y="875934"/>
            <a:ext cx="7441011" cy="4075484"/>
          </a:xfrm>
          <a:prstGeom prst="rect">
            <a:avLst/>
          </a:prstGeom>
        </p:spPr>
      </p:pic>
    </p:spTree>
    <p:extLst>
      <p:ext uri="{BB962C8B-B14F-4D97-AF65-F5344CB8AC3E}">
        <p14:creationId xmlns:p14="http://schemas.microsoft.com/office/powerpoint/2010/main" val="246951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2" name="CuadroTexto 1">
            <a:extLst>
              <a:ext uri="{FF2B5EF4-FFF2-40B4-BE49-F238E27FC236}">
                <a16:creationId xmlns:a16="http://schemas.microsoft.com/office/drawing/2014/main" id="{89638647-5F58-46BE-9186-666619B290DF}"/>
              </a:ext>
            </a:extLst>
          </p:cNvPr>
          <p:cNvSpPr txBox="1"/>
          <p:nvPr/>
        </p:nvSpPr>
        <p:spPr>
          <a:xfrm>
            <a:off x="780363" y="389075"/>
            <a:ext cx="7929562" cy="830997"/>
          </a:xfrm>
          <a:prstGeom prst="rect">
            <a:avLst/>
          </a:prstGeom>
          <a:noFill/>
        </p:spPr>
        <p:txBody>
          <a:bodyPr wrap="square" rtlCol="0">
            <a:spAutoFit/>
          </a:bodyPr>
          <a:lstStyle/>
          <a:p>
            <a:pPr algn="ctr"/>
            <a:r>
              <a:rPr lang="es-MX" sz="2400" b="1" dirty="0"/>
              <a:t>F1. Promover entre la membresía de la Diócesis los valores de Justicia y Solidaridad dando seguimiento a su vivencia</a:t>
            </a:r>
          </a:p>
        </p:txBody>
      </p:sp>
      <p:sp>
        <p:nvSpPr>
          <p:cNvPr id="7" name="Marcador de contenido 2">
            <a:extLst>
              <a:ext uri="{FF2B5EF4-FFF2-40B4-BE49-F238E27FC236}">
                <a16:creationId xmlns:a16="http://schemas.microsoft.com/office/drawing/2014/main" id="{88FD5D52-C54F-4F38-907E-E0608B00EEDB}"/>
              </a:ext>
            </a:extLst>
          </p:cNvPr>
          <p:cNvSpPr txBox="1">
            <a:spLocks/>
          </p:cNvSpPr>
          <p:nvPr/>
        </p:nvSpPr>
        <p:spPr>
          <a:xfrm>
            <a:off x="587829" y="1416677"/>
            <a:ext cx="8314631" cy="2413451"/>
          </a:xfrm>
          <a:prstGeom prst="rect">
            <a:avLst/>
          </a:prstGeom>
        </p:spPr>
        <p:txBody>
          <a:bodyPr vert="horz" lIns="0" tIns="45720" rIns="0" bIns="45720" rtlCol="0">
            <a:normAutofit fontScale="62500" lnSpcReduction="20000"/>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0" indent="0" algn="just" fontAlgn="auto">
              <a:buNone/>
            </a:pPr>
            <a:r>
              <a:rPr lang="es-MX" sz="3200" dirty="0">
                <a:solidFill>
                  <a:srgbClr val="FF3300"/>
                </a:solidFill>
              </a:rPr>
              <a:t>1.1 Analizar las relaciones que existen entre A-III y las demás</a:t>
            </a:r>
          </a:p>
          <a:p>
            <a:pPr algn="just" fontAlgn="auto"/>
            <a:r>
              <a:rPr lang="es-MX" sz="2800" dirty="0">
                <a:solidFill>
                  <a:schemeClr val="tx1"/>
                </a:solidFill>
              </a:rPr>
              <a:t> Debemos saber como nos relacionamos con las demás Áreas, ya que con:</a:t>
            </a:r>
          </a:p>
          <a:p>
            <a:pPr algn="just" fontAlgn="auto"/>
            <a:r>
              <a:rPr lang="es-MX" sz="2800" dirty="0">
                <a:solidFill>
                  <a:schemeClr val="tx1"/>
                </a:solidFill>
              </a:rPr>
              <a:t>A-I	En la Promoción: folletos para pesca, gastos de capacitación.</a:t>
            </a:r>
          </a:p>
          <a:p>
            <a:pPr algn="just" fontAlgn="auto"/>
            <a:r>
              <a:rPr lang="es-MX" sz="2800" dirty="0">
                <a:solidFill>
                  <a:schemeClr val="tx1"/>
                </a:solidFill>
              </a:rPr>
              <a:t>A-II	 En la Promoción: folletos para pesca, capacitaciones, papelería, etc.</a:t>
            </a:r>
          </a:p>
          <a:p>
            <a:pPr algn="just" fontAlgn="auto"/>
            <a:r>
              <a:rPr lang="es-MX" sz="2800" dirty="0">
                <a:solidFill>
                  <a:schemeClr val="tx1"/>
                </a:solidFill>
              </a:rPr>
              <a:t>A-IV	Proyectos para la Elaboración de Materiales para capacitaciones </a:t>
            </a:r>
          </a:p>
          <a:p>
            <a:pPr algn="just" fontAlgn="auto"/>
            <a:r>
              <a:rPr lang="es-MX" sz="2800" dirty="0">
                <a:solidFill>
                  <a:schemeClr val="tx1"/>
                </a:solidFill>
              </a:rPr>
              <a:t>A-V 	Gastos para Retiros, Oraciones, Estipendio Sacerdotes, etc.</a:t>
            </a:r>
          </a:p>
          <a:p>
            <a:pPr algn="just" fontAlgn="auto"/>
            <a:r>
              <a:rPr lang="es-MX" sz="2800" dirty="0">
                <a:solidFill>
                  <a:schemeClr val="tx1"/>
                </a:solidFill>
              </a:rPr>
              <a:t>A-VI	Orientar y Administrar los recursos de los jóvenes, apoyar para encuentros, etc.</a:t>
            </a:r>
          </a:p>
          <a:p>
            <a:pPr fontAlgn="auto"/>
            <a:endParaRPr lang="es-MX" sz="2400" dirty="0"/>
          </a:p>
        </p:txBody>
      </p:sp>
      <p:sp>
        <p:nvSpPr>
          <p:cNvPr id="8" name="Marcador de contenido 2">
            <a:extLst>
              <a:ext uri="{FF2B5EF4-FFF2-40B4-BE49-F238E27FC236}">
                <a16:creationId xmlns:a16="http://schemas.microsoft.com/office/drawing/2014/main" id="{EE066649-255A-4B1E-B5C4-AB7C25416AAC}"/>
              </a:ext>
            </a:extLst>
          </p:cNvPr>
          <p:cNvSpPr>
            <a:spLocks noGrp="1"/>
          </p:cNvSpPr>
          <p:nvPr>
            <p:ph idx="1"/>
          </p:nvPr>
        </p:nvSpPr>
        <p:spPr>
          <a:xfrm>
            <a:off x="381767" y="3988522"/>
            <a:ext cx="8123877" cy="1452801"/>
          </a:xfrm>
        </p:spPr>
        <p:txBody>
          <a:bodyPr>
            <a:normAutofit fontScale="70000" lnSpcReduction="20000"/>
          </a:bodyPr>
          <a:lstStyle/>
          <a:p>
            <a:pPr marL="0" indent="0" algn="just">
              <a:buNone/>
            </a:pPr>
            <a:r>
              <a:rPr lang="es-MX" sz="2800" b="1" dirty="0">
                <a:solidFill>
                  <a:srgbClr val="FF3300"/>
                </a:solidFill>
              </a:rPr>
              <a:t>1.2 Elaborar plan de visitas a los Sectores que conforman la Diócesis</a:t>
            </a:r>
          </a:p>
          <a:p>
            <a:pPr algn="just"/>
            <a:r>
              <a:rPr lang="es-MX" sz="2800" b="1" dirty="0">
                <a:solidFill>
                  <a:schemeClr val="tx1"/>
                </a:solidFill>
              </a:rPr>
              <a:t>Es muy importante promover estos valores dentro de la membresía;  debemos realizar  visitas a los sectores que presenten algún problema, con la finalidad de  conocer y fortalecer los lazos de unión y de servicio en la relación  Sector-Diócesis.  </a:t>
            </a:r>
          </a:p>
          <a:p>
            <a:endParaRPr lang="es-MX" sz="2400" dirty="0"/>
          </a:p>
        </p:txBody>
      </p:sp>
    </p:spTree>
    <p:extLst>
      <p:ext uri="{BB962C8B-B14F-4D97-AF65-F5344CB8AC3E}">
        <p14:creationId xmlns:p14="http://schemas.microsoft.com/office/powerpoint/2010/main" val="525429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2" name="Imagen 1">
            <a:extLst>
              <a:ext uri="{FF2B5EF4-FFF2-40B4-BE49-F238E27FC236}">
                <a16:creationId xmlns:a16="http://schemas.microsoft.com/office/drawing/2014/main" id="{073067D7-C98D-41CC-A8CE-42CC8775FFD3}"/>
              </a:ext>
            </a:extLst>
          </p:cNvPr>
          <p:cNvPicPr>
            <a:picLocks noChangeAspect="1"/>
          </p:cNvPicPr>
          <p:nvPr/>
        </p:nvPicPr>
        <p:blipFill>
          <a:blip r:embed="rId3"/>
          <a:stretch>
            <a:fillRect/>
          </a:stretch>
        </p:blipFill>
        <p:spPr>
          <a:xfrm>
            <a:off x="31178" y="728662"/>
            <a:ext cx="9144000" cy="4282964"/>
          </a:xfrm>
          <a:prstGeom prst="rect">
            <a:avLst/>
          </a:prstGeom>
        </p:spPr>
      </p:pic>
    </p:spTree>
    <p:extLst>
      <p:ext uri="{BB962C8B-B14F-4D97-AF65-F5344CB8AC3E}">
        <p14:creationId xmlns:p14="http://schemas.microsoft.com/office/powerpoint/2010/main" val="4288677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C36973C8-1B4D-4322-B94C-31014B3000FB}"/>
              </a:ext>
            </a:extLst>
          </p:cNvPr>
          <p:cNvSpPr>
            <a:spLocks noGrp="1"/>
          </p:cNvSpPr>
          <p:nvPr>
            <p:ph type="title"/>
          </p:nvPr>
        </p:nvSpPr>
        <p:spPr>
          <a:xfrm>
            <a:off x="378339" y="309425"/>
            <a:ext cx="8575880" cy="1139813"/>
          </a:xfrm>
        </p:spPr>
        <p:txBody>
          <a:bodyPr>
            <a:noAutofit/>
          </a:bodyPr>
          <a:lstStyle/>
          <a:p>
            <a:r>
              <a:rPr lang="es-ES_tradnl" sz="2400" b="1" spc="0" dirty="0">
                <a:latin typeface="+mn-lt"/>
              </a:rPr>
              <a:t>F2. </a:t>
            </a:r>
            <a:r>
              <a:rPr lang="es-ES_tradnl" sz="2400" b="1" dirty="0">
                <a:latin typeface="+mn-lt"/>
              </a:rPr>
              <a:t>Capacitar a los matrimonios Responsables de Área III y establecer un sistema eficiente de recaudación de aportaciones de los miembros</a:t>
            </a:r>
            <a:r>
              <a:rPr lang="es-ES_tradnl" sz="2400" b="1" spc="0" dirty="0">
                <a:latin typeface="+mn-lt"/>
                <a:ea typeface="+mn-ea"/>
                <a:cs typeface="+mn-cs"/>
              </a:rPr>
              <a:t>.</a:t>
            </a:r>
            <a:endParaRPr lang="es-MX" sz="1600" b="1" dirty="0">
              <a:latin typeface="+mn-lt"/>
            </a:endParaRPr>
          </a:p>
        </p:txBody>
      </p:sp>
      <p:sp>
        <p:nvSpPr>
          <p:cNvPr id="7" name="Marcador de contenido 2">
            <a:extLst>
              <a:ext uri="{FF2B5EF4-FFF2-40B4-BE49-F238E27FC236}">
                <a16:creationId xmlns:a16="http://schemas.microsoft.com/office/drawing/2014/main" id="{43E6C40B-8F60-494B-8D1D-E5DE36CDB78A}"/>
              </a:ext>
            </a:extLst>
          </p:cNvPr>
          <p:cNvSpPr>
            <a:spLocks noGrp="1"/>
          </p:cNvSpPr>
          <p:nvPr>
            <p:ph idx="1"/>
          </p:nvPr>
        </p:nvSpPr>
        <p:spPr>
          <a:xfrm>
            <a:off x="795573" y="2140122"/>
            <a:ext cx="7899853" cy="2577755"/>
          </a:xfrm>
        </p:spPr>
        <p:txBody>
          <a:bodyPr>
            <a:normAutofit/>
          </a:bodyPr>
          <a:lstStyle/>
          <a:p>
            <a:pPr marL="0" indent="0" algn="just">
              <a:buNone/>
            </a:pPr>
            <a:r>
              <a:rPr lang="es-MX" sz="2000" b="1" dirty="0">
                <a:solidFill>
                  <a:srgbClr val="FF3300"/>
                </a:solidFill>
              </a:rPr>
              <a:t>2.1  De acuerdo con el matrimonio encargado de Base de Datos o con el Matrimonio Secretario Diocesano de AIV: verificar que todos los Matrimonios Secretarios de A-III de Sector cuenten con las capacitaciones requeridas para su actividad.</a:t>
            </a:r>
          </a:p>
          <a:p>
            <a:pPr marL="0" indent="0" algn="just">
              <a:buNone/>
            </a:pPr>
            <a:r>
              <a:rPr lang="es-MX" sz="2000" b="1" dirty="0">
                <a:solidFill>
                  <a:srgbClr val="FF3300"/>
                </a:solidFill>
              </a:rPr>
              <a:t>PUNTO A CONSIDERAR:</a:t>
            </a:r>
          </a:p>
          <a:p>
            <a:pPr algn="just">
              <a:buFont typeface="Wingdings" panose="05000000000000000000" pitchFamily="2" charset="2"/>
              <a:buChar char="v"/>
            </a:pPr>
            <a:r>
              <a:rPr lang="es-MX" sz="2000" dirty="0"/>
              <a:t>Ser ejemplo.</a:t>
            </a:r>
          </a:p>
          <a:p>
            <a:pPr algn="just">
              <a:buFont typeface="Wingdings" panose="05000000000000000000" pitchFamily="2" charset="2"/>
              <a:buChar char="v"/>
            </a:pPr>
            <a:endParaRPr lang="es-MX" sz="2000" dirty="0"/>
          </a:p>
        </p:txBody>
      </p:sp>
    </p:spTree>
    <p:extLst>
      <p:ext uri="{BB962C8B-B14F-4D97-AF65-F5344CB8AC3E}">
        <p14:creationId xmlns:p14="http://schemas.microsoft.com/office/powerpoint/2010/main" val="2022766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87B21891-FEC7-48B2-B051-C8504BEE60FA}"/>
              </a:ext>
            </a:extLst>
          </p:cNvPr>
          <p:cNvSpPr>
            <a:spLocks noGrp="1"/>
          </p:cNvSpPr>
          <p:nvPr>
            <p:ph type="title"/>
          </p:nvPr>
        </p:nvSpPr>
        <p:spPr>
          <a:xfrm>
            <a:off x="305532" y="189781"/>
            <a:ext cx="8320881" cy="1431985"/>
          </a:xfrm>
        </p:spPr>
        <p:txBody>
          <a:bodyPr>
            <a:noAutofit/>
          </a:bodyPr>
          <a:lstStyle/>
          <a:p>
            <a:pPr lvl="0"/>
            <a:r>
              <a:rPr lang="es-ES_tradnl" sz="2400" b="1" spc="0" dirty="0">
                <a:latin typeface="Calibri" panose="020F0502020204030204"/>
              </a:rPr>
              <a:t>F3. </a:t>
            </a:r>
            <a:r>
              <a:rPr lang="es-ES_tradnl" sz="2400" b="1" dirty="0">
                <a:latin typeface="+mj-lt"/>
              </a:rPr>
              <a:t>Administrar con eficiencia los recursos de la Diócesis (matrimonios y jóvenes), </a:t>
            </a:r>
            <a:r>
              <a:rPr lang="es-ES_tradnl" sz="2400" b="1" dirty="0">
                <a:latin typeface="+mn-lt"/>
              </a:rPr>
              <a:t>presupuestando</a:t>
            </a:r>
            <a:r>
              <a:rPr lang="es-ES_tradnl" sz="2400" b="1" dirty="0">
                <a:latin typeface="+mj-lt"/>
              </a:rPr>
              <a:t> anualmente las operaciones,  y manteniendo informada a la membresía respecto a la utilización de dichos recursos</a:t>
            </a:r>
            <a:r>
              <a:rPr lang="es-ES_tradnl" sz="2400" b="1" dirty="0"/>
              <a:t>. </a:t>
            </a:r>
            <a:endParaRPr lang="es-MX" sz="2400" b="1" dirty="0"/>
          </a:p>
        </p:txBody>
      </p:sp>
      <p:sp>
        <p:nvSpPr>
          <p:cNvPr id="7" name="Marcador de contenido 2">
            <a:extLst>
              <a:ext uri="{FF2B5EF4-FFF2-40B4-BE49-F238E27FC236}">
                <a16:creationId xmlns:a16="http://schemas.microsoft.com/office/drawing/2014/main" id="{F2643A29-A1F5-4FC7-B374-34093ED6C491}"/>
              </a:ext>
            </a:extLst>
          </p:cNvPr>
          <p:cNvSpPr>
            <a:spLocks noGrp="1"/>
          </p:cNvSpPr>
          <p:nvPr>
            <p:ph idx="1"/>
          </p:nvPr>
        </p:nvSpPr>
        <p:spPr>
          <a:xfrm>
            <a:off x="190191" y="1934145"/>
            <a:ext cx="8436223" cy="3862805"/>
          </a:xfrm>
        </p:spPr>
        <p:txBody>
          <a:bodyPr>
            <a:normAutofit fontScale="70000" lnSpcReduction="20000"/>
          </a:bodyPr>
          <a:lstStyle/>
          <a:p>
            <a:pPr marL="0" lvl="0" indent="0" algn="just" defTabSz="914400" fontAlgn="base">
              <a:lnSpc>
                <a:spcPct val="100000"/>
              </a:lnSpc>
              <a:spcBef>
                <a:spcPct val="0"/>
              </a:spcBef>
              <a:spcAft>
                <a:spcPct val="0"/>
              </a:spcAft>
              <a:buClrTx/>
              <a:buSzTx/>
              <a:buNone/>
            </a:pPr>
            <a:r>
              <a:rPr lang="es-MX" sz="2800" b="1" dirty="0">
                <a:solidFill>
                  <a:srgbClr val="FF3300"/>
                </a:solidFill>
                <a:cs typeface="Arial" charset="0"/>
              </a:rPr>
              <a:t>3.1 APOYAR, ASESORAR, AYUDAR Y ORIENTAR AL JOVEN COORDINADOR DIOCESANO DE A-III E IMPLEMENTAR PLANES ESPECIFICOS DE TRABAJO A FIN DE CONSEGUIR RECURSOS PARA EL CUMPLIMIENTO DE SUS ACTIVIDADES.</a:t>
            </a:r>
          </a:p>
          <a:p>
            <a:pPr marL="0" lvl="0" indent="0" algn="just" defTabSz="914400" fontAlgn="base">
              <a:lnSpc>
                <a:spcPct val="100000"/>
              </a:lnSpc>
              <a:spcBef>
                <a:spcPct val="0"/>
              </a:spcBef>
              <a:spcAft>
                <a:spcPct val="0"/>
              </a:spcAft>
              <a:buClrTx/>
              <a:buSzTx/>
              <a:buNone/>
            </a:pPr>
            <a:r>
              <a:rPr lang="es-MX" sz="1800" b="0" dirty="0">
                <a:solidFill>
                  <a:prstClr val="black"/>
                </a:solidFill>
                <a:cs typeface="Arial" charset="0"/>
              </a:rPr>
              <a:t> </a:t>
            </a:r>
            <a:r>
              <a:rPr lang="es-MX" sz="2800" dirty="0">
                <a:solidFill>
                  <a:prstClr val="black"/>
                </a:solidFill>
                <a:cs typeface="Arial" charset="0"/>
              </a:rPr>
              <a:t>Actividades, Reuniones, capacitaciones, torneos, etc.</a:t>
            </a:r>
          </a:p>
          <a:p>
            <a:pPr marL="0" lvl="0" indent="0" algn="just" defTabSz="914400" fontAlgn="base">
              <a:lnSpc>
                <a:spcPct val="100000"/>
              </a:lnSpc>
              <a:spcBef>
                <a:spcPct val="0"/>
              </a:spcBef>
              <a:spcAft>
                <a:spcPct val="0"/>
              </a:spcAft>
              <a:buClrTx/>
              <a:buSzTx/>
              <a:buNone/>
            </a:pPr>
            <a:endParaRPr lang="es-MX" sz="1800" b="0" dirty="0">
              <a:solidFill>
                <a:prstClr val="black"/>
              </a:solidFill>
              <a:cs typeface="Arial" charset="0"/>
            </a:endParaRPr>
          </a:p>
          <a:p>
            <a:pPr marL="0" indent="0" algn="just">
              <a:buNone/>
            </a:pPr>
            <a:r>
              <a:rPr lang="es-MX" sz="2800" b="1" dirty="0">
                <a:solidFill>
                  <a:srgbClr val="FF3300"/>
                </a:solidFill>
              </a:rPr>
              <a:t>3.2 PARTICIPAR EN LA ORGANIZACIÓN Y DESARROLLO DE LAS REUNIONES DIOCESANAS, DE REGIÓN Y DE BLOQUE QUE SE CELEBREN EN LA DIÓCESIS: </a:t>
            </a:r>
          </a:p>
          <a:p>
            <a:pPr marL="0" indent="0" algn="just">
              <a:buNone/>
            </a:pPr>
            <a:r>
              <a:rPr lang="es-MX" sz="2800" dirty="0">
                <a:solidFill>
                  <a:schemeClr val="tx1"/>
                </a:solidFill>
              </a:rPr>
              <a:t>Dentro de las seis exigencias básicas de nuestro MFC, está la Hospitalidad y Vida de Equipo, y esto es algo que nos piden en esta actividad, que seamos participativos, que seamos buenos anfitriones y servidores de nuestros semejantes. Y así nuestra Diócesis saldrá favorecida cuando trabajemos juntos como un verdadero equipo ya que de esta forma de trabajo entregaremos buenos resultados.</a:t>
            </a:r>
          </a:p>
          <a:p>
            <a:pPr algn="just"/>
            <a:endParaRPr lang="es-MX" sz="2400" dirty="0">
              <a:solidFill>
                <a:schemeClr val="tx1"/>
              </a:solidFill>
            </a:endParaRPr>
          </a:p>
        </p:txBody>
      </p:sp>
    </p:spTree>
    <p:extLst>
      <p:ext uri="{BB962C8B-B14F-4D97-AF65-F5344CB8AC3E}">
        <p14:creationId xmlns:p14="http://schemas.microsoft.com/office/powerpoint/2010/main" val="126118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10" name="Marcador de contenido 2">
            <a:extLst>
              <a:ext uri="{FF2B5EF4-FFF2-40B4-BE49-F238E27FC236}">
                <a16:creationId xmlns:a16="http://schemas.microsoft.com/office/drawing/2014/main" id="{EC7B6EC3-0C64-44EA-B09B-3BD38214046C}"/>
              </a:ext>
            </a:extLst>
          </p:cNvPr>
          <p:cNvSpPr>
            <a:spLocks noGrp="1"/>
          </p:cNvSpPr>
          <p:nvPr>
            <p:ph idx="1"/>
          </p:nvPr>
        </p:nvSpPr>
        <p:spPr>
          <a:xfrm>
            <a:off x="665889" y="620327"/>
            <a:ext cx="7796632" cy="4037937"/>
          </a:xfrm>
        </p:spPr>
        <p:txBody>
          <a:bodyPr>
            <a:normAutofit/>
          </a:bodyPr>
          <a:lstStyle/>
          <a:p>
            <a:pPr marL="0" indent="0">
              <a:buNone/>
            </a:pPr>
            <a:r>
              <a:rPr lang="es-MX" sz="2800" b="1" dirty="0">
                <a:solidFill>
                  <a:srgbClr val="FF3300"/>
                </a:solidFill>
              </a:rPr>
              <a:t>PUNTOS A CONSIDERAR</a:t>
            </a:r>
          </a:p>
          <a:p>
            <a:pPr algn="just">
              <a:buFont typeface="Wingdings" panose="05000000000000000000" pitchFamily="2" charset="2"/>
              <a:buChar char="v"/>
            </a:pPr>
            <a:r>
              <a:rPr lang="es-MX" sz="2400" dirty="0"/>
              <a:t>Analizar la calendarización de las reuniones y establecer el tipo de necesidad o servicio que debemos de realizar.</a:t>
            </a:r>
          </a:p>
          <a:p>
            <a:pPr algn="just">
              <a:buFont typeface="Wingdings" panose="05000000000000000000" pitchFamily="2" charset="2"/>
              <a:buChar char="v"/>
            </a:pPr>
            <a:r>
              <a:rPr lang="es-MX" sz="2400" dirty="0"/>
              <a:t>Establecer reuniones para fincar responsabilidades de trabajo o participación.</a:t>
            </a:r>
          </a:p>
          <a:p>
            <a:pPr algn="just">
              <a:buFont typeface="Wingdings" panose="05000000000000000000" pitchFamily="2" charset="2"/>
              <a:buChar char="v"/>
            </a:pPr>
            <a:r>
              <a:rPr lang="es-MX" sz="2400" dirty="0"/>
              <a:t>Apoyar y trabajar con disponibilidad y responsabilidad en las tareas encomendadas por el ECN.</a:t>
            </a:r>
          </a:p>
          <a:p>
            <a:endParaRPr lang="es-MX" sz="2800" dirty="0"/>
          </a:p>
          <a:p>
            <a:endParaRPr lang="es-MX" sz="2800" dirty="0"/>
          </a:p>
        </p:txBody>
      </p:sp>
      <p:pic>
        <p:nvPicPr>
          <p:cNvPr id="11" name="Imagen 10">
            <a:extLst>
              <a:ext uri="{FF2B5EF4-FFF2-40B4-BE49-F238E27FC236}">
                <a16:creationId xmlns:a16="http://schemas.microsoft.com/office/drawing/2014/main" id="{F0065DFA-05F7-471F-9F29-29A0954D1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2115" y="4035406"/>
            <a:ext cx="2260119" cy="1496962"/>
          </a:xfrm>
          <a:prstGeom prst="rect">
            <a:avLst/>
          </a:prstGeom>
          <a:ln w="228600" cap="sq" cmpd="thickThin">
            <a:solidFill>
              <a:srgbClr val="0000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5D6F72B1-B7EF-445F-B86F-CDEB4932FA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92" r="16191"/>
          <a:stretch/>
        </p:blipFill>
        <p:spPr>
          <a:xfrm>
            <a:off x="1236815" y="4044888"/>
            <a:ext cx="2250002" cy="149024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78092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648AC591-4EED-4846-8466-D53AD4968876}"/>
              </a:ext>
            </a:extLst>
          </p:cNvPr>
          <p:cNvSpPr>
            <a:spLocks noGrp="1"/>
          </p:cNvSpPr>
          <p:nvPr>
            <p:ph type="title"/>
          </p:nvPr>
        </p:nvSpPr>
        <p:spPr>
          <a:xfrm>
            <a:off x="443346" y="262682"/>
            <a:ext cx="8117492" cy="1072201"/>
          </a:xfrm>
        </p:spPr>
        <p:txBody>
          <a:bodyPr>
            <a:noAutofit/>
          </a:bodyPr>
          <a:lstStyle/>
          <a:p>
            <a:pPr marL="68580" indent="-68580">
              <a:lnSpc>
                <a:spcPct val="90000"/>
              </a:lnSpc>
              <a:spcBef>
                <a:spcPts val="900"/>
              </a:spcBef>
              <a:spcAft>
                <a:spcPts val="150"/>
              </a:spcAft>
            </a:pPr>
            <a:r>
              <a:rPr lang="es-ES_tradnl" sz="2600" b="1" spc="0" dirty="0">
                <a:latin typeface="+mn-lt"/>
                <a:ea typeface="+mn-ea"/>
                <a:cs typeface="+mn-cs"/>
              </a:rPr>
              <a:t>F4. </a:t>
            </a:r>
            <a:r>
              <a:rPr lang="es-ES_tradnl" sz="2400" b="1" dirty="0"/>
              <a:t>Establecer, en coordinación con el matrimonio Presidente Diocesano, los convenios de aportación económica (ECN y ECS) y asegurar el cumplimiento de ambos.</a:t>
            </a:r>
            <a:endParaRPr lang="es-MX" sz="2600" b="1" dirty="0"/>
          </a:p>
        </p:txBody>
      </p:sp>
      <p:sp>
        <p:nvSpPr>
          <p:cNvPr id="7" name="Marcador de contenido 2">
            <a:extLst>
              <a:ext uri="{FF2B5EF4-FFF2-40B4-BE49-F238E27FC236}">
                <a16:creationId xmlns:a16="http://schemas.microsoft.com/office/drawing/2014/main" id="{808D51FA-8250-43D0-80DE-2E0E77CD743B}"/>
              </a:ext>
            </a:extLst>
          </p:cNvPr>
          <p:cNvSpPr>
            <a:spLocks noGrp="1"/>
          </p:cNvSpPr>
          <p:nvPr>
            <p:ph idx="1"/>
          </p:nvPr>
        </p:nvSpPr>
        <p:spPr>
          <a:xfrm>
            <a:off x="443346" y="2052307"/>
            <a:ext cx="8321092" cy="2971861"/>
          </a:xfrm>
        </p:spPr>
        <p:txBody>
          <a:bodyPr>
            <a:normAutofit/>
          </a:bodyPr>
          <a:lstStyle/>
          <a:p>
            <a:pPr marL="0" indent="0" algn="just">
              <a:buNone/>
            </a:pPr>
            <a:r>
              <a:rPr lang="es-MX" sz="2400" b="1" dirty="0">
                <a:solidFill>
                  <a:srgbClr val="FF3300"/>
                </a:solidFill>
                <a:latin typeface="Calibri" panose="020F0502020204030204" pitchFamily="34" charset="0"/>
                <a:cs typeface="Arial" charset="0"/>
              </a:rPr>
              <a:t>4.1 Para la elaboración de los convenios:</a:t>
            </a:r>
          </a:p>
          <a:p>
            <a:pPr marL="0" indent="0" algn="just">
              <a:buNone/>
            </a:pPr>
            <a:r>
              <a:rPr lang="es-MX" sz="2000" dirty="0">
                <a:solidFill>
                  <a:schemeClr val="tx1"/>
                </a:solidFill>
              </a:rPr>
              <a:t>Las aportaciones del ECD al ECN por concepto de Convenio, pueden cubrirse en los primeros 4 meses. (art 105 del Reglamento del MFC) por lo anterior, el Secretario Diocesano de A-III deberá solicitar a los Matrimonios Responsables de A-III del Sector el cumplimiento puntual del Convenio con el ECD, las cuales pueden ser en el mismo plazo con el que el Diocesano cuenta para cubrirlas al ECN: </a:t>
            </a:r>
            <a:r>
              <a:rPr lang="es-MX" sz="2000" dirty="0"/>
              <a:t>4</a:t>
            </a:r>
            <a:r>
              <a:rPr lang="es-MX" sz="2000" dirty="0">
                <a:solidFill>
                  <a:schemeClr val="tx1"/>
                </a:solidFill>
              </a:rPr>
              <a:t> exhibiciones mensuales </a:t>
            </a:r>
            <a:r>
              <a:rPr lang="es-MX" sz="2000" dirty="0"/>
              <a:t>de septiembre a diciembre del mismo año</a:t>
            </a:r>
            <a:r>
              <a:rPr lang="es-MX" sz="2000" dirty="0">
                <a:solidFill>
                  <a:schemeClr val="tx1"/>
                </a:solidFill>
              </a:rPr>
              <a:t>. </a:t>
            </a:r>
            <a:endParaRPr lang="es-MX" sz="2000" dirty="0">
              <a:solidFill>
                <a:srgbClr val="FF3300"/>
              </a:solidFill>
              <a:latin typeface="Calibri" pitchFamily="34" charset="0"/>
              <a:cs typeface="Arial" charset="0"/>
            </a:endParaRPr>
          </a:p>
        </p:txBody>
      </p:sp>
    </p:spTree>
    <p:extLst>
      <p:ext uri="{BB962C8B-B14F-4D97-AF65-F5344CB8AC3E}">
        <p14:creationId xmlns:p14="http://schemas.microsoft.com/office/powerpoint/2010/main" val="1132937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a:extLst>
              <a:ext uri="{FF2B5EF4-FFF2-40B4-BE49-F238E27FC236}">
                <a16:creationId xmlns:a16="http://schemas.microsoft.com/office/drawing/2014/main" id="{0FA0B59C-0C6C-43E4-BE50-42DC488BC82C}"/>
              </a:ext>
            </a:extLst>
          </p:cNvPr>
          <p:cNvSpPr>
            <a:spLocks noGrp="1"/>
          </p:cNvSpPr>
          <p:nvPr>
            <p:ph idx="1"/>
          </p:nvPr>
        </p:nvSpPr>
        <p:spPr>
          <a:xfrm>
            <a:off x="397029" y="1310443"/>
            <a:ext cx="8318764" cy="3244305"/>
          </a:xfrm>
        </p:spPr>
        <p:txBody>
          <a:bodyPr/>
          <a:lstStyle/>
          <a:p>
            <a:pPr marL="0" indent="0" algn="just">
              <a:buNone/>
            </a:pPr>
            <a:r>
              <a:rPr lang="es-MX" sz="2800" b="1" dirty="0">
                <a:solidFill>
                  <a:srgbClr val="FF3300"/>
                </a:solidFill>
              </a:rPr>
              <a:t>PUNTOS A CONSIDERAR</a:t>
            </a:r>
          </a:p>
          <a:p>
            <a:pPr marL="0" indent="0" algn="just">
              <a:buNone/>
            </a:pPr>
            <a:endParaRPr lang="es-MX" sz="2800" b="1" dirty="0">
              <a:solidFill>
                <a:srgbClr val="FF3300"/>
              </a:solidFill>
            </a:endParaRPr>
          </a:p>
          <a:p>
            <a:pPr algn="just">
              <a:buFont typeface="Wingdings" panose="05000000000000000000" pitchFamily="2" charset="2"/>
              <a:buChar char="v"/>
            </a:pPr>
            <a:r>
              <a:rPr lang="es-MX" sz="2000" dirty="0"/>
              <a:t>Agilizar y Elaborar los convenios de manera expedita y veraz de acuerdo a la membresía de la Diócesis.</a:t>
            </a:r>
          </a:p>
          <a:p>
            <a:pPr algn="just">
              <a:buFont typeface="Wingdings" panose="05000000000000000000" pitchFamily="2" charset="2"/>
              <a:buChar char="v"/>
            </a:pPr>
            <a:r>
              <a:rPr lang="es-MX" sz="2000" dirty="0"/>
              <a:t>Considerar que todo es del Señor.</a:t>
            </a:r>
          </a:p>
          <a:p>
            <a:pPr algn="just">
              <a:buFont typeface="Wingdings" panose="05000000000000000000" pitchFamily="2" charset="2"/>
              <a:buChar char="v"/>
            </a:pPr>
            <a:r>
              <a:rPr lang="es-MX" sz="2000" dirty="0"/>
              <a:t>Mantener actualizado el estado financiero de la Diócesis.</a:t>
            </a:r>
          </a:p>
          <a:p>
            <a:pPr algn="just">
              <a:buFont typeface="Wingdings" panose="05000000000000000000" pitchFamily="2" charset="2"/>
              <a:buChar char="v"/>
            </a:pPr>
            <a:r>
              <a:rPr lang="es-MX" sz="2000" dirty="0"/>
              <a:t>Hacer llegar el reporte financiero a los SNR, así como sus actualizaciones.</a:t>
            </a:r>
          </a:p>
        </p:txBody>
      </p:sp>
      <p:pic>
        <p:nvPicPr>
          <p:cNvPr id="7" name="Imagen 6">
            <a:extLst>
              <a:ext uri="{FF2B5EF4-FFF2-40B4-BE49-F238E27FC236}">
                <a16:creationId xmlns:a16="http://schemas.microsoft.com/office/drawing/2014/main" id="{8474EE84-F8F9-4C1D-AC09-91244EE8D1A2}"/>
              </a:ext>
            </a:extLst>
          </p:cNvPr>
          <p:cNvPicPr>
            <a:picLocks noChangeAspect="1"/>
          </p:cNvPicPr>
          <p:nvPr/>
        </p:nvPicPr>
        <p:blipFill>
          <a:blip r:embed="rId3"/>
          <a:stretch>
            <a:fillRect/>
          </a:stretch>
        </p:blipFill>
        <p:spPr>
          <a:xfrm>
            <a:off x="3278887" y="4487513"/>
            <a:ext cx="1849115" cy="1377678"/>
          </a:xfrm>
          <a:prstGeom prst="rect">
            <a:avLst/>
          </a:prstGeom>
        </p:spPr>
      </p:pic>
    </p:spTree>
    <p:extLst>
      <p:ext uri="{BB962C8B-B14F-4D97-AF65-F5344CB8AC3E}">
        <p14:creationId xmlns:p14="http://schemas.microsoft.com/office/powerpoint/2010/main" val="50657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Título 1">
            <a:extLst>
              <a:ext uri="{FF2B5EF4-FFF2-40B4-BE49-F238E27FC236}">
                <a16:creationId xmlns:a16="http://schemas.microsoft.com/office/drawing/2014/main" id="{1D64F281-F7D7-488B-BFBA-6C5004208BCF}"/>
              </a:ext>
            </a:extLst>
          </p:cNvPr>
          <p:cNvSpPr>
            <a:spLocks noGrp="1"/>
          </p:cNvSpPr>
          <p:nvPr>
            <p:ph type="title"/>
          </p:nvPr>
        </p:nvSpPr>
        <p:spPr>
          <a:xfrm>
            <a:off x="231289" y="710631"/>
            <a:ext cx="8560956" cy="1022473"/>
          </a:xfrm>
        </p:spPr>
        <p:txBody>
          <a:bodyPr>
            <a:noAutofit/>
          </a:bodyPr>
          <a:lstStyle/>
          <a:p>
            <a:pPr marL="68580" lvl="0" indent="-68580" algn="ctr">
              <a:lnSpc>
                <a:spcPct val="90000"/>
              </a:lnSpc>
              <a:spcBef>
                <a:spcPts val="900"/>
              </a:spcBef>
              <a:spcAft>
                <a:spcPts val="150"/>
              </a:spcAft>
            </a:pPr>
            <a:r>
              <a:rPr lang="es-ES_tradnl" sz="2800" b="1" dirty="0"/>
              <a:t>F5.- Implementar en la Diócesis los planes y estrategias, promovidos por el matrimonio SNA-III</a:t>
            </a:r>
            <a:r>
              <a:rPr lang="es-ES_tradnl" sz="2800" b="1" spc="0" dirty="0">
                <a:latin typeface="Calibri" panose="020F0502020204030204"/>
                <a:ea typeface="+mn-ea"/>
                <a:cs typeface="+mn-cs"/>
              </a:rPr>
              <a:t>.</a:t>
            </a:r>
            <a:br>
              <a:rPr lang="es-MX" sz="2800" b="1" spc="0" dirty="0">
                <a:latin typeface="Calibri" panose="020F0502020204030204"/>
                <a:ea typeface="+mn-ea"/>
                <a:cs typeface="+mn-cs"/>
              </a:rPr>
            </a:br>
            <a:endParaRPr lang="es-MX" sz="2800" b="1" dirty="0"/>
          </a:p>
        </p:txBody>
      </p:sp>
      <p:sp>
        <p:nvSpPr>
          <p:cNvPr id="7" name="Marcador de contenido 2">
            <a:extLst>
              <a:ext uri="{FF2B5EF4-FFF2-40B4-BE49-F238E27FC236}">
                <a16:creationId xmlns:a16="http://schemas.microsoft.com/office/drawing/2014/main" id="{310A66E4-EADF-4076-852C-3A7286D1A3C2}"/>
              </a:ext>
            </a:extLst>
          </p:cNvPr>
          <p:cNvSpPr>
            <a:spLocks noGrp="1"/>
          </p:cNvSpPr>
          <p:nvPr>
            <p:ph idx="1"/>
          </p:nvPr>
        </p:nvSpPr>
        <p:spPr>
          <a:xfrm>
            <a:off x="231289" y="2113616"/>
            <a:ext cx="8481391" cy="3415647"/>
          </a:xfrm>
        </p:spPr>
        <p:txBody>
          <a:bodyPr>
            <a:normAutofit/>
          </a:bodyPr>
          <a:lstStyle/>
          <a:p>
            <a:pPr marL="0" lvl="0" indent="0" defTabSz="914400" fontAlgn="base">
              <a:lnSpc>
                <a:spcPct val="100000"/>
              </a:lnSpc>
              <a:spcBef>
                <a:spcPct val="0"/>
              </a:spcBef>
              <a:spcAft>
                <a:spcPct val="0"/>
              </a:spcAft>
              <a:buClrTx/>
              <a:buSzTx/>
              <a:buNone/>
            </a:pPr>
            <a:r>
              <a:rPr lang="es-MX" sz="2400" b="1" dirty="0">
                <a:solidFill>
                  <a:srgbClr val="FF3300"/>
                </a:solidFill>
                <a:latin typeface="Calibri" pitchFamily="34" charset="0"/>
                <a:cs typeface="Arial" charset="0"/>
              </a:rPr>
              <a:t>5.1 Implementar y aplicar el Plan de Trabajo Nacional para A-III: </a:t>
            </a:r>
          </a:p>
          <a:p>
            <a:pPr marL="0" lvl="0" indent="0" algn="just" defTabSz="914400" fontAlgn="base">
              <a:lnSpc>
                <a:spcPct val="100000"/>
              </a:lnSpc>
              <a:spcBef>
                <a:spcPct val="0"/>
              </a:spcBef>
              <a:spcAft>
                <a:spcPct val="0"/>
              </a:spcAft>
              <a:buClrTx/>
              <a:buSzTx/>
              <a:buNone/>
            </a:pPr>
            <a:r>
              <a:rPr lang="es-MX" sz="2000" dirty="0">
                <a:solidFill>
                  <a:prstClr val="black"/>
                </a:solidFill>
                <a:latin typeface="Calibri" pitchFamily="34" charset="0"/>
                <a:cs typeface="Arial" charset="0"/>
              </a:rPr>
              <a:t>Establecer las líneas de acción para que los Sectores las apliquen en la medida de sus posibilidades como se verá mas adelante.</a:t>
            </a:r>
          </a:p>
        </p:txBody>
      </p:sp>
    </p:spTree>
    <p:extLst>
      <p:ext uri="{BB962C8B-B14F-4D97-AF65-F5344CB8AC3E}">
        <p14:creationId xmlns:p14="http://schemas.microsoft.com/office/powerpoint/2010/main" val="3622122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2" name="Imagen 1">
            <a:extLst>
              <a:ext uri="{FF2B5EF4-FFF2-40B4-BE49-F238E27FC236}">
                <a16:creationId xmlns:a16="http://schemas.microsoft.com/office/drawing/2014/main" id="{3E3B2F0D-423D-4602-8D00-61340DA0244E}"/>
              </a:ext>
            </a:extLst>
          </p:cNvPr>
          <p:cNvPicPr>
            <a:picLocks noChangeAspect="1"/>
          </p:cNvPicPr>
          <p:nvPr/>
        </p:nvPicPr>
        <p:blipFill>
          <a:blip r:embed="rId3"/>
          <a:stretch>
            <a:fillRect/>
          </a:stretch>
        </p:blipFill>
        <p:spPr>
          <a:xfrm>
            <a:off x="753802" y="826155"/>
            <a:ext cx="7636395" cy="4125408"/>
          </a:xfrm>
          <a:prstGeom prst="rect">
            <a:avLst/>
          </a:prstGeom>
        </p:spPr>
      </p:pic>
    </p:spTree>
    <p:extLst>
      <p:ext uri="{BB962C8B-B14F-4D97-AF65-F5344CB8AC3E}">
        <p14:creationId xmlns:p14="http://schemas.microsoft.com/office/powerpoint/2010/main" val="310950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Marcador de contenido 2">
            <a:extLst>
              <a:ext uri="{FF2B5EF4-FFF2-40B4-BE49-F238E27FC236}">
                <a16:creationId xmlns:a16="http://schemas.microsoft.com/office/drawing/2014/main" id="{ED073427-32AA-4315-BEB6-A8063BAA927D}"/>
              </a:ext>
            </a:extLst>
          </p:cNvPr>
          <p:cNvSpPr txBox="1">
            <a:spLocks/>
          </p:cNvSpPr>
          <p:nvPr/>
        </p:nvSpPr>
        <p:spPr>
          <a:xfrm>
            <a:off x="500249" y="2358181"/>
            <a:ext cx="8143501" cy="2608814"/>
          </a:xfrm>
          <a:prstGeom prst="rect">
            <a:avLst/>
          </a:prstGeom>
        </p:spPr>
        <p:txBody>
          <a:bodyPr vert="horz" lIns="0" tIns="45720" rIns="0" bIns="45720" rtlCol="0">
            <a:normAutofit/>
          </a:bodyPr>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2100" b="1" kern="1200">
                <a:solidFill>
                  <a:schemeClr val="accent2">
                    <a:lumMod val="50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800" b="1" kern="1200">
                <a:solidFill>
                  <a:schemeClr val="accent2">
                    <a:lumMod val="50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b="1" kern="1200">
                <a:solidFill>
                  <a:schemeClr val="accent2">
                    <a:lumMod val="50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a:lstStyle>
          <a:p>
            <a:pPr marL="342900" indent="-342900" algn="just" fontAlgn="auto">
              <a:lnSpc>
                <a:spcPct val="107000"/>
              </a:lnSpc>
              <a:spcAft>
                <a:spcPts val="400"/>
              </a:spcAft>
              <a:buFont typeface="+mj-lt"/>
              <a:buAutoNum type="arabicPeriod"/>
            </a:pPr>
            <a:r>
              <a:rPr lang="es-MX" sz="2000" dirty="0">
                <a:latin typeface="Calibri" panose="020F0502020204030204" pitchFamily="34" charset="0"/>
                <a:ea typeface="Times New Roman" panose="02020603050405020304" pitchFamily="18" charset="0"/>
                <a:cs typeface="Times New Roman" panose="02020603050405020304" pitchFamily="18" charset="0"/>
              </a:rPr>
              <a:t> Porcentaje de capacitación de responsables de Área III de Sector               (RA-III).</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fontAlgn="auto">
              <a:lnSpc>
                <a:spcPct val="107000"/>
              </a:lnSpc>
              <a:spcAft>
                <a:spcPts val="400"/>
              </a:spcAft>
              <a:buFont typeface="+mj-lt"/>
              <a:buAutoNum type="arabicPeriod"/>
            </a:pPr>
            <a:r>
              <a:rPr lang="es-MX" sz="2000" dirty="0">
                <a:latin typeface="Calibri" panose="020F0502020204030204" pitchFamily="34" charset="0"/>
                <a:ea typeface="Times New Roman" panose="02020603050405020304" pitchFamily="18" charset="0"/>
                <a:cs typeface="Times New Roman" panose="02020603050405020304" pitchFamily="18" charset="0"/>
              </a:rPr>
              <a:t> Porcentaje de apego al presupuesto de ingresos de la Diócesis</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fontAlgn="auto">
              <a:lnSpc>
                <a:spcPct val="107000"/>
              </a:lnSpc>
              <a:spcAft>
                <a:spcPts val="400"/>
              </a:spcAft>
              <a:buFont typeface="+mj-lt"/>
              <a:buAutoNum type="arabicPeriod"/>
            </a:pPr>
            <a:r>
              <a:rPr lang="es-MX" sz="2000" dirty="0">
                <a:latin typeface="Calibri" panose="020F0502020204030204" pitchFamily="34" charset="0"/>
                <a:ea typeface="Times New Roman" panose="02020603050405020304" pitchFamily="18" charset="0"/>
                <a:cs typeface="Times New Roman" panose="02020603050405020304" pitchFamily="18" charset="0"/>
              </a:rPr>
              <a:t> Porcentaje de apego al presupuesto de egresos de la Diócesis</a:t>
            </a:r>
            <a:endParaRPr lang="es-MX" sz="20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gn="just" fontAlgn="auto">
              <a:buFont typeface="+mj-lt"/>
              <a:buAutoNum type="arabicPeriod"/>
            </a:pPr>
            <a:r>
              <a:rPr lang="es-MX" sz="2000" dirty="0">
                <a:latin typeface="Calibri" panose="020F0502020204030204" pitchFamily="34" charset="0"/>
                <a:ea typeface="Times New Roman" panose="02020603050405020304" pitchFamily="18" charset="0"/>
                <a:cs typeface="Times New Roman" panose="02020603050405020304" pitchFamily="18" charset="0"/>
              </a:rPr>
              <a:t>Número de informes elaborados en el año.</a:t>
            </a:r>
            <a:r>
              <a:rPr lang="es-MX" sz="2000" dirty="0">
                <a:latin typeface="Calibri" panose="020F0502020204030204" pitchFamily="34" charset="0"/>
                <a:ea typeface="Calibri" panose="020F0502020204030204" pitchFamily="34" charset="0"/>
                <a:cs typeface="Times New Roman" panose="02020603050405020304" pitchFamily="18" charset="0"/>
              </a:rPr>
              <a:t> </a:t>
            </a:r>
            <a:endParaRPr lang="es-MX" sz="1800" dirty="0"/>
          </a:p>
        </p:txBody>
      </p:sp>
      <p:sp>
        <p:nvSpPr>
          <p:cNvPr id="8" name="Rectángulo 7">
            <a:extLst>
              <a:ext uri="{FF2B5EF4-FFF2-40B4-BE49-F238E27FC236}">
                <a16:creationId xmlns:a16="http://schemas.microsoft.com/office/drawing/2014/main" id="{C1BC3520-C3F0-400E-9158-B8E23C43BBAB}"/>
              </a:ext>
            </a:extLst>
          </p:cNvPr>
          <p:cNvSpPr/>
          <p:nvPr/>
        </p:nvSpPr>
        <p:spPr>
          <a:xfrm>
            <a:off x="838618" y="1003845"/>
            <a:ext cx="7466763" cy="584775"/>
          </a:xfrm>
          <a:prstGeom prst="rect">
            <a:avLst/>
          </a:prstGeom>
        </p:spPr>
        <p:txBody>
          <a:bodyPr wrap="square">
            <a:spAutoFit/>
          </a:bodyPr>
          <a:lstStyle/>
          <a:p>
            <a:pPr algn="ctr"/>
            <a:r>
              <a:rPr lang="es-MX" sz="3200" b="1" dirty="0">
                <a:solidFill>
                  <a:schemeClr val="tx2">
                    <a:lumMod val="60000"/>
                    <a:lumOff val="40000"/>
                  </a:schemeClr>
                </a:solidFill>
                <a:latin typeface="Century Gothic" panose="020B0502020202020204" pitchFamily="34" charset="0"/>
              </a:rPr>
              <a:t>INDICADORES</a:t>
            </a:r>
          </a:p>
        </p:txBody>
      </p:sp>
    </p:spTree>
    <p:extLst>
      <p:ext uri="{BB962C8B-B14F-4D97-AF65-F5344CB8AC3E}">
        <p14:creationId xmlns:p14="http://schemas.microsoft.com/office/powerpoint/2010/main" val="3093261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6" name="Rectángulo 5">
            <a:extLst>
              <a:ext uri="{FF2B5EF4-FFF2-40B4-BE49-F238E27FC236}">
                <a16:creationId xmlns:a16="http://schemas.microsoft.com/office/drawing/2014/main" id="{78178909-2CD7-4139-AD49-57A134E06696}"/>
              </a:ext>
            </a:extLst>
          </p:cNvPr>
          <p:cNvSpPr/>
          <p:nvPr/>
        </p:nvSpPr>
        <p:spPr>
          <a:xfrm>
            <a:off x="838618" y="1003845"/>
            <a:ext cx="7466763" cy="584775"/>
          </a:xfrm>
          <a:prstGeom prst="rect">
            <a:avLst/>
          </a:prstGeom>
        </p:spPr>
        <p:txBody>
          <a:bodyPr wrap="square">
            <a:spAutoFit/>
          </a:bodyPr>
          <a:lstStyle/>
          <a:p>
            <a:pPr algn="ctr"/>
            <a:r>
              <a:rPr lang="es-MX" sz="3200" b="1" dirty="0">
                <a:solidFill>
                  <a:schemeClr val="tx2">
                    <a:lumMod val="60000"/>
                    <a:lumOff val="40000"/>
                  </a:schemeClr>
                </a:solidFill>
                <a:latin typeface="Century Gothic" panose="020B0502020202020204" pitchFamily="34" charset="0"/>
              </a:rPr>
              <a:t>INDICADORES</a:t>
            </a:r>
          </a:p>
        </p:txBody>
      </p:sp>
      <p:graphicFrame>
        <p:nvGraphicFramePr>
          <p:cNvPr id="7" name="Tabla 6">
            <a:extLst>
              <a:ext uri="{FF2B5EF4-FFF2-40B4-BE49-F238E27FC236}">
                <a16:creationId xmlns:a16="http://schemas.microsoft.com/office/drawing/2014/main" id="{1733366B-A282-43F1-B3FB-A9878872F784}"/>
              </a:ext>
            </a:extLst>
          </p:cNvPr>
          <p:cNvGraphicFramePr>
            <a:graphicFrameLocks noGrp="1"/>
          </p:cNvGraphicFramePr>
          <p:nvPr>
            <p:extLst>
              <p:ext uri="{D42A27DB-BD31-4B8C-83A1-F6EECF244321}">
                <p14:modId xmlns:p14="http://schemas.microsoft.com/office/powerpoint/2010/main" val="2069859823"/>
              </p:ext>
            </p:extLst>
          </p:nvPr>
        </p:nvGraphicFramePr>
        <p:xfrm>
          <a:off x="224287" y="1905210"/>
          <a:ext cx="8729932" cy="3265138"/>
        </p:xfrm>
        <a:graphic>
          <a:graphicData uri="http://schemas.openxmlformats.org/drawingml/2006/table">
            <a:tbl>
              <a:tblPr firstRow="1" firstCol="1" bandRow="1">
                <a:tableStyleId>{5C22544A-7EE6-4342-B048-85BDC9FD1C3A}</a:tableStyleId>
              </a:tblPr>
              <a:tblGrid>
                <a:gridCol w="285040">
                  <a:extLst>
                    <a:ext uri="{9D8B030D-6E8A-4147-A177-3AD203B41FA5}">
                      <a16:colId xmlns:a16="http://schemas.microsoft.com/office/drawing/2014/main" val="20000"/>
                    </a:ext>
                  </a:extLst>
                </a:gridCol>
                <a:gridCol w="2782691">
                  <a:extLst>
                    <a:ext uri="{9D8B030D-6E8A-4147-A177-3AD203B41FA5}">
                      <a16:colId xmlns:a16="http://schemas.microsoft.com/office/drawing/2014/main" val="20001"/>
                    </a:ext>
                  </a:extLst>
                </a:gridCol>
                <a:gridCol w="2015588">
                  <a:extLst>
                    <a:ext uri="{9D8B030D-6E8A-4147-A177-3AD203B41FA5}">
                      <a16:colId xmlns:a16="http://schemas.microsoft.com/office/drawing/2014/main" val="20002"/>
                    </a:ext>
                  </a:extLst>
                </a:gridCol>
                <a:gridCol w="1439416">
                  <a:extLst>
                    <a:ext uri="{9D8B030D-6E8A-4147-A177-3AD203B41FA5}">
                      <a16:colId xmlns:a16="http://schemas.microsoft.com/office/drawing/2014/main" val="20003"/>
                    </a:ext>
                  </a:extLst>
                </a:gridCol>
                <a:gridCol w="690595">
                  <a:extLst>
                    <a:ext uri="{9D8B030D-6E8A-4147-A177-3AD203B41FA5}">
                      <a16:colId xmlns:a16="http://schemas.microsoft.com/office/drawing/2014/main" val="20004"/>
                    </a:ext>
                  </a:extLst>
                </a:gridCol>
                <a:gridCol w="758301">
                  <a:extLst>
                    <a:ext uri="{9D8B030D-6E8A-4147-A177-3AD203B41FA5}">
                      <a16:colId xmlns:a16="http://schemas.microsoft.com/office/drawing/2014/main" val="20005"/>
                    </a:ext>
                  </a:extLst>
                </a:gridCol>
                <a:gridCol w="758301">
                  <a:extLst>
                    <a:ext uri="{9D8B030D-6E8A-4147-A177-3AD203B41FA5}">
                      <a16:colId xmlns:a16="http://schemas.microsoft.com/office/drawing/2014/main" val="20006"/>
                    </a:ext>
                  </a:extLst>
                </a:gridCol>
              </a:tblGrid>
              <a:tr h="362264">
                <a:tc>
                  <a:txBody>
                    <a:bodyPr/>
                    <a:lstStyle/>
                    <a:p>
                      <a:pPr algn="ctr">
                        <a:lnSpc>
                          <a:spcPct val="107000"/>
                        </a:lnSpc>
                        <a:spcAft>
                          <a:spcPts val="0"/>
                        </a:spcAft>
                      </a:pPr>
                      <a:r>
                        <a:rPr lang="es-MX" sz="2400" dirty="0">
                          <a:effectLst/>
                        </a:rPr>
                        <a:t> </a:t>
                      </a:r>
                      <a:endParaRPr lang="es-MX"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a:effectLst/>
                        </a:rPr>
                        <a:t>Indicadores</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dirty="0">
                          <a:effectLst/>
                        </a:rPr>
                        <a:t>Fórmula</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a:effectLst/>
                        </a:rPr>
                        <a:t>Fuente de información</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a:effectLst/>
                        </a:rPr>
                        <a:t>Pond.</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a:effectLst/>
                        </a:rPr>
                        <a:t>Resultado</a:t>
                      </a:r>
                      <a:endParaRPr lang="es-MX"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100" dirty="0">
                          <a:effectLst/>
                        </a:rPr>
                        <a:t>Calificación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939323">
                <a:tc>
                  <a:txBody>
                    <a:bodyPr/>
                    <a:lstStyle/>
                    <a:p>
                      <a:pPr algn="ctr">
                        <a:lnSpc>
                          <a:spcPct val="107000"/>
                        </a:lnSpc>
                        <a:spcAft>
                          <a:spcPts val="0"/>
                        </a:spcAft>
                      </a:pPr>
                      <a:r>
                        <a:rPr lang="es-MX" sz="1400">
                          <a:effectLst/>
                        </a:rPr>
                        <a:t>1</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400" dirty="0">
                          <a:effectLst/>
                        </a:rPr>
                        <a:t>Porcentaje de capacitación de Responsables de Área III de Sector (RA-III)</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(Número de capacitaciones de los RA-III  / número  de RA-III en la Diócesis por 6 )x100</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a:effectLst/>
                        </a:rPr>
                        <a:t>Base de Datos Diocesana - Registro de capacitaciones - Formato S-11 </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400">
                          <a:effectLst/>
                        </a:rPr>
                        <a:t>0.15</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2000">
                          <a:effectLst/>
                        </a:rPr>
                        <a:t> </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05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650600">
                <a:tc>
                  <a:txBody>
                    <a:bodyPr/>
                    <a:lstStyle/>
                    <a:p>
                      <a:pPr algn="ctr">
                        <a:lnSpc>
                          <a:spcPct val="107000"/>
                        </a:lnSpc>
                        <a:spcAft>
                          <a:spcPts val="0"/>
                        </a:spcAft>
                      </a:pPr>
                      <a:r>
                        <a:rPr lang="es-MX" sz="1400">
                          <a:effectLst/>
                        </a:rPr>
                        <a:t>2</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400" dirty="0">
                          <a:effectLst/>
                        </a:rPr>
                        <a:t>Porcentaje de apego al presupuesto de ingresos de la Diócesis.</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(Cantidad real Ingresada / Cantidad presupuestada) x 100</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Estado de cuenta mensual.</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400">
                          <a:effectLst/>
                        </a:rPr>
                        <a:t>0.15</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2000">
                          <a:effectLst/>
                        </a:rPr>
                        <a:t> </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05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650600">
                <a:tc>
                  <a:txBody>
                    <a:bodyPr/>
                    <a:lstStyle/>
                    <a:p>
                      <a:pPr algn="ctr">
                        <a:lnSpc>
                          <a:spcPct val="107000"/>
                        </a:lnSpc>
                        <a:spcAft>
                          <a:spcPts val="0"/>
                        </a:spcAft>
                      </a:pPr>
                      <a:r>
                        <a:rPr lang="es-MX" sz="1400">
                          <a:effectLst/>
                        </a:rPr>
                        <a:t>3</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400" dirty="0">
                          <a:effectLst/>
                        </a:rPr>
                        <a:t>Porcentaje de apego al presupuesto de egresos de la Diócesis.</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a:effectLst/>
                        </a:rPr>
                        <a:t>(Cantidad presupuestada  / cantidad real Egresada) x 100</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Estado de cuenta mensual.</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400">
                          <a:effectLst/>
                        </a:rPr>
                        <a:t>0.15</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2000">
                          <a:effectLst/>
                        </a:rPr>
                        <a:t> </a:t>
                      </a:r>
                      <a:endParaRPr lang="es-MX" sz="2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050">
                          <a:effectLst/>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r h="650600">
                <a:tc>
                  <a:txBody>
                    <a:bodyPr/>
                    <a:lstStyle/>
                    <a:p>
                      <a:pPr algn="ctr">
                        <a:lnSpc>
                          <a:spcPct val="107000"/>
                        </a:lnSpc>
                        <a:spcAft>
                          <a:spcPts val="0"/>
                        </a:spcAft>
                      </a:pPr>
                      <a:r>
                        <a:rPr lang="es-MX" sz="1400" dirty="0">
                          <a:effectLst/>
                          <a:latin typeface="+mn-lt"/>
                          <a:ea typeface="+mn-ea"/>
                          <a:cs typeface="+mn-cs"/>
                        </a:rPr>
                        <a:t>4</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400" dirty="0">
                          <a:effectLst/>
                        </a:rPr>
                        <a:t>Número de informes elaborados en el año</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(Suma de informes / 2) x 100</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0"/>
                        </a:spcAft>
                      </a:pPr>
                      <a:r>
                        <a:rPr lang="es-MX" sz="1200" dirty="0">
                          <a:effectLst/>
                        </a:rPr>
                        <a:t>Informes financieros</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400" dirty="0">
                          <a:effectLst/>
                        </a:rPr>
                        <a:t>0.15</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2000" dirty="0">
                          <a:effectLst/>
                        </a:rPr>
                        <a:t> </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MX" sz="1050" dirty="0">
                          <a:effectLst/>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49956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pic>
        <p:nvPicPr>
          <p:cNvPr id="6" name="Imagen 5">
            <a:extLst>
              <a:ext uri="{FF2B5EF4-FFF2-40B4-BE49-F238E27FC236}">
                <a16:creationId xmlns:a16="http://schemas.microsoft.com/office/drawing/2014/main" id="{0D7F7655-AEEB-4E0C-B190-5EB59F6EB1DF}"/>
              </a:ext>
            </a:extLst>
          </p:cNvPr>
          <p:cNvPicPr>
            <a:picLocks noChangeAspect="1"/>
          </p:cNvPicPr>
          <p:nvPr/>
        </p:nvPicPr>
        <p:blipFill>
          <a:blip r:embed="rId3"/>
          <a:stretch>
            <a:fillRect/>
          </a:stretch>
        </p:blipFill>
        <p:spPr>
          <a:xfrm>
            <a:off x="3098676" y="300934"/>
            <a:ext cx="2723158" cy="325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ángulo redondeado 2">
            <a:extLst>
              <a:ext uri="{FF2B5EF4-FFF2-40B4-BE49-F238E27FC236}">
                <a16:creationId xmlns:a16="http://schemas.microsoft.com/office/drawing/2014/main" id="{E9C07EF0-140D-4096-87DD-2BAE109ACACD}"/>
              </a:ext>
            </a:extLst>
          </p:cNvPr>
          <p:cNvSpPr/>
          <p:nvPr/>
        </p:nvSpPr>
        <p:spPr>
          <a:xfrm>
            <a:off x="1291680" y="3688712"/>
            <a:ext cx="6505731" cy="2173574"/>
          </a:xfrm>
          <a:prstGeom prst="roundRect">
            <a:avLst/>
          </a:prstGeom>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s-MX" sz="2000" b="1" dirty="0">
                <a:solidFill>
                  <a:schemeClr val="tx1"/>
                </a:solidFill>
              </a:rPr>
              <a:t>&lt;&lt;Todos tenemos el deber de trabajar en favor de la paz. Pero para lograr la paz; debemos aprender de Jesús a ser mansos y humildes de corazón (Mt.11,29). Solo la humildad nos conducirá a la unidad y la unidad a la paz.  Ayudémonos unos a otros a aproximarnos más a Jesús para aprender a ser humildes y gozosos.&gt;&gt;</a:t>
            </a:r>
          </a:p>
          <a:p>
            <a:pPr algn="ctr"/>
            <a:r>
              <a:rPr lang="es-MX" sz="2000" b="1" dirty="0">
                <a:solidFill>
                  <a:schemeClr val="tx1"/>
                </a:solidFill>
              </a:rPr>
              <a:t>……..Madre Teresa de Calcuta…….. </a:t>
            </a:r>
          </a:p>
        </p:txBody>
      </p:sp>
    </p:spTree>
    <p:extLst>
      <p:ext uri="{BB962C8B-B14F-4D97-AF65-F5344CB8AC3E}">
        <p14:creationId xmlns:p14="http://schemas.microsoft.com/office/powerpoint/2010/main" val="69621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0"/>
            <a:ext cx="9144000" cy="6858000"/>
          </a:xfrm>
          <a:prstGeom prst="rect">
            <a:avLst/>
          </a:prstGeom>
        </p:spPr>
      </p:pic>
      <p:sp>
        <p:nvSpPr>
          <p:cNvPr id="2" name="Title 1"/>
          <p:cNvSpPr>
            <a:spLocks noGrp="1"/>
          </p:cNvSpPr>
          <p:nvPr>
            <p:ph type="title"/>
          </p:nvPr>
        </p:nvSpPr>
        <p:spPr>
          <a:xfrm>
            <a:off x="457200" y="412169"/>
            <a:ext cx="8229600" cy="1143000"/>
          </a:xfrm>
        </p:spPr>
        <p:txBody>
          <a:bodyPr>
            <a:normAutofit/>
          </a:bodyPr>
          <a:lstStyle/>
          <a:p>
            <a:r>
              <a:rPr lang="en-US" sz="3200" b="1" dirty="0">
                <a:solidFill>
                  <a:schemeClr val="tx2">
                    <a:lumMod val="60000"/>
                    <a:lumOff val="40000"/>
                  </a:schemeClr>
                </a:solidFill>
                <a:latin typeface="Century Gothic"/>
                <a:cs typeface="Century Gothic"/>
              </a:rPr>
              <a:t>MACRO VALOR DEL ÁREA III</a:t>
            </a: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7" name="Marcador de contenido 6">
            <a:extLst>
              <a:ext uri="{FF2B5EF4-FFF2-40B4-BE49-F238E27FC236}">
                <a16:creationId xmlns:a16="http://schemas.microsoft.com/office/drawing/2014/main" id="{325312B0-2EC4-4552-A2DF-AF1B096EB592}"/>
              </a:ext>
            </a:extLst>
          </p:cNvPr>
          <p:cNvSpPr>
            <a:spLocks noGrp="1"/>
          </p:cNvSpPr>
          <p:nvPr>
            <p:ph idx="1"/>
          </p:nvPr>
        </p:nvSpPr>
        <p:spPr>
          <a:xfrm>
            <a:off x="220805" y="1443039"/>
            <a:ext cx="8686800" cy="4772024"/>
          </a:xfrm>
        </p:spPr>
        <p:txBody>
          <a:bodyPr>
            <a:normAutofit/>
          </a:bodyPr>
          <a:lstStyle/>
          <a:p>
            <a:r>
              <a:rPr lang="es-MX" sz="2800" b="1" dirty="0">
                <a:solidFill>
                  <a:sysClr val="windowText" lastClr="000000"/>
                </a:solidFill>
              </a:rPr>
              <a:t>El equipo coordinador diocesano debe ser una escuela  de comunión donde se viva:</a:t>
            </a:r>
          </a:p>
          <a:p>
            <a:endParaRPr lang="es-MX" sz="2400" b="1" dirty="0">
              <a:solidFill>
                <a:sysClr val="windowText" lastClr="000000"/>
              </a:solidFill>
            </a:endParaRPr>
          </a:p>
          <a:p>
            <a:endParaRPr lang="es-MX" sz="2400" b="1" dirty="0">
              <a:solidFill>
                <a:sysClr val="windowText" lastClr="000000"/>
              </a:solidFill>
            </a:endParaRPr>
          </a:p>
          <a:p>
            <a:r>
              <a:rPr lang="es-MX" sz="2800" b="1" dirty="0">
                <a:solidFill>
                  <a:sysClr val="windowText" lastClr="000000"/>
                </a:solidFill>
              </a:rPr>
              <a:t> La Justicia y solidaridad. Compartiendo lo que somos y lo que poseemos.</a:t>
            </a:r>
          </a:p>
          <a:p>
            <a:pPr marL="0" indent="0">
              <a:buNone/>
            </a:pPr>
            <a:endParaRPr lang="es-MX" sz="2800" b="1" dirty="0">
              <a:solidFill>
                <a:sysClr val="windowText" lastClr="000000"/>
              </a:solidFill>
            </a:endParaRPr>
          </a:p>
          <a:p>
            <a:r>
              <a:rPr lang="es-MX" sz="2800" b="1" dirty="0">
                <a:solidFill>
                  <a:sysClr val="windowText" lastClr="000000"/>
                </a:solidFill>
              </a:rPr>
              <a:t>El servicio. “Yo no he venido a ser servido, sino a servir”. Mt 20,28</a:t>
            </a:r>
          </a:p>
        </p:txBody>
      </p:sp>
    </p:spTree>
    <p:extLst>
      <p:ext uri="{BB962C8B-B14F-4D97-AF65-F5344CB8AC3E}">
        <p14:creationId xmlns:p14="http://schemas.microsoft.com/office/powerpoint/2010/main" val="688234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213427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237649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29653"/>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9" name="Marcador de contenido 8">
            <a:extLst>
              <a:ext uri="{FF2B5EF4-FFF2-40B4-BE49-F238E27FC236}">
                <a16:creationId xmlns:a16="http://schemas.microsoft.com/office/drawing/2014/main" id="{7E0B0743-9BD9-46BA-BE86-51886E4F6611}"/>
              </a:ext>
            </a:extLst>
          </p:cNvPr>
          <p:cNvSpPr>
            <a:spLocks noGrp="1"/>
          </p:cNvSpPr>
          <p:nvPr>
            <p:ph idx="1"/>
          </p:nvPr>
        </p:nvSpPr>
        <p:spPr>
          <a:xfrm>
            <a:off x="457199" y="1600200"/>
            <a:ext cx="8376249" cy="3316857"/>
          </a:xfrm>
        </p:spPr>
        <p:txBody>
          <a:bodyPr>
            <a:normAutofit/>
          </a:bodyPr>
          <a:lstStyle/>
          <a:p>
            <a:pPr lvl="0" algn="just" defTabSz="914400">
              <a:buFont typeface="Arial" panose="020B0604020202020204" pitchFamily="34" charset="0"/>
              <a:buChar char="•"/>
              <a:defRPr/>
            </a:pPr>
            <a:r>
              <a:rPr lang="es-MX" sz="2800" b="1" dirty="0">
                <a:solidFill>
                  <a:sysClr val="windowText" lastClr="000000"/>
                </a:solidFill>
              </a:rPr>
              <a:t>Unidad y corresponsabilidad. Uniendo esfuerzos para lograr el objetivo común, que es el objetivo del MFC.</a:t>
            </a:r>
          </a:p>
          <a:p>
            <a:pPr lvl="0" algn="just" defTabSz="914400">
              <a:buFont typeface="Arial" panose="020B0604020202020204" pitchFamily="34" charset="0"/>
              <a:buChar char="•"/>
              <a:defRPr/>
            </a:pPr>
            <a:endParaRPr lang="es-MX" sz="2800" b="1" dirty="0">
              <a:solidFill>
                <a:sysClr val="windowText" lastClr="000000"/>
              </a:solidFill>
            </a:endParaRPr>
          </a:p>
          <a:p>
            <a:pPr lvl="0" algn="just" defTabSz="914400">
              <a:buFont typeface="Arial" panose="020B0604020202020204" pitchFamily="34" charset="0"/>
              <a:buChar char="•"/>
              <a:defRPr/>
            </a:pPr>
            <a:r>
              <a:rPr lang="es-MX" sz="2800" b="1" dirty="0">
                <a:solidFill>
                  <a:sysClr val="windowText" lastClr="000000"/>
                </a:solidFill>
              </a:rPr>
              <a:t>Fraternidad en la Fe. Crecer juntos en la profundización del mensaje de Cristo.</a:t>
            </a:r>
          </a:p>
        </p:txBody>
      </p:sp>
    </p:spTree>
    <p:extLst>
      <p:ext uri="{BB962C8B-B14F-4D97-AF65-F5344CB8AC3E}">
        <p14:creationId xmlns:p14="http://schemas.microsoft.com/office/powerpoint/2010/main" val="3366252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76806"/>
            <a:ext cx="8229600" cy="1143000"/>
          </a:xfrm>
        </p:spPr>
        <p:txBody>
          <a:bodyPr>
            <a:normAutofit/>
          </a:bodyPr>
          <a:lstStyle/>
          <a:p>
            <a:r>
              <a:rPr lang="en-US" sz="3200" b="1" dirty="0">
                <a:solidFill>
                  <a:schemeClr val="tx2">
                    <a:lumMod val="60000"/>
                    <a:lumOff val="40000"/>
                  </a:schemeClr>
                </a:solidFill>
                <a:latin typeface="Century Gothic"/>
                <a:cs typeface="Century Gothic"/>
              </a:rPr>
              <a:t>6 OPORTUNIDADES  DE FORMACIÓN</a:t>
            </a: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7" name="Marcador de contenido 6">
            <a:extLst>
              <a:ext uri="{FF2B5EF4-FFF2-40B4-BE49-F238E27FC236}">
                <a16:creationId xmlns:a16="http://schemas.microsoft.com/office/drawing/2014/main" id="{A96313F2-29E5-45A3-BDA9-CABDF797F472}"/>
              </a:ext>
            </a:extLst>
          </p:cNvPr>
          <p:cNvSpPr>
            <a:spLocks noGrp="1"/>
          </p:cNvSpPr>
          <p:nvPr>
            <p:ph idx="1"/>
          </p:nvPr>
        </p:nvSpPr>
        <p:spPr>
          <a:xfrm>
            <a:off x="1052422" y="1949570"/>
            <a:ext cx="7634377" cy="3933645"/>
          </a:xfrm>
        </p:spPr>
        <p:txBody>
          <a:bodyPr/>
          <a:lstStyle/>
          <a:p>
            <a:pPr marL="0" lvl="0" indent="0" defTabSz="914400">
              <a:buNone/>
              <a:defRPr/>
            </a:pPr>
            <a:r>
              <a:rPr lang="es-MX" b="1" dirty="0">
                <a:solidFill>
                  <a:sysClr val="windowText" lastClr="000000"/>
                </a:solidFill>
              </a:rPr>
              <a:t>1.- Vida de equipo</a:t>
            </a:r>
          </a:p>
          <a:p>
            <a:pPr marL="0" lvl="0" indent="0" defTabSz="914400">
              <a:buNone/>
              <a:defRPr/>
            </a:pPr>
            <a:r>
              <a:rPr lang="es-MX" b="1" dirty="0">
                <a:solidFill>
                  <a:sysClr val="windowText" lastClr="000000"/>
                </a:solidFill>
              </a:rPr>
              <a:t>2.-Hospitalidad</a:t>
            </a:r>
          </a:p>
          <a:p>
            <a:pPr marL="0" lvl="0" indent="0" defTabSz="914400">
              <a:buNone/>
              <a:defRPr/>
            </a:pPr>
            <a:r>
              <a:rPr lang="es-MX" b="1" dirty="0">
                <a:solidFill>
                  <a:sysClr val="windowText" lastClr="000000"/>
                </a:solidFill>
              </a:rPr>
              <a:t>3.-Estudio</a:t>
            </a:r>
          </a:p>
          <a:p>
            <a:pPr marL="0" lvl="0" indent="0" defTabSz="914400">
              <a:buNone/>
              <a:defRPr/>
            </a:pPr>
            <a:r>
              <a:rPr lang="es-MX" b="1" dirty="0">
                <a:solidFill>
                  <a:sysClr val="windowText" lastClr="000000"/>
                </a:solidFill>
              </a:rPr>
              <a:t>4.-Vida de oración</a:t>
            </a:r>
          </a:p>
          <a:p>
            <a:pPr marL="0" lvl="0" indent="0" defTabSz="914400">
              <a:buNone/>
              <a:defRPr/>
            </a:pPr>
            <a:r>
              <a:rPr lang="es-MX" b="1" dirty="0">
                <a:solidFill>
                  <a:sysClr val="windowText" lastClr="000000"/>
                </a:solidFill>
              </a:rPr>
              <a:t>5.-Uso cristiano de los bienes materiales</a:t>
            </a:r>
          </a:p>
          <a:p>
            <a:pPr marL="0" lvl="0" indent="0" defTabSz="914400">
              <a:buNone/>
              <a:defRPr/>
            </a:pPr>
            <a:r>
              <a:rPr lang="es-MX" b="1" dirty="0">
                <a:solidFill>
                  <a:sysClr val="windowText" lastClr="000000"/>
                </a:solidFill>
              </a:rPr>
              <a:t>6.-Compromiso de servicio</a:t>
            </a:r>
          </a:p>
        </p:txBody>
      </p:sp>
    </p:spTree>
    <p:extLst>
      <p:ext uri="{BB962C8B-B14F-4D97-AF65-F5344CB8AC3E}">
        <p14:creationId xmlns:p14="http://schemas.microsoft.com/office/powerpoint/2010/main" val="296737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7" name="Marcador de contenido 6">
            <a:extLst>
              <a:ext uri="{FF2B5EF4-FFF2-40B4-BE49-F238E27FC236}">
                <a16:creationId xmlns:a16="http://schemas.microsoft.com/office/drawing/2014/main" id="{4DCCA2FA-7580-46DD-AD14-486E956367A8}"/>
              </a:ext>
            </a:extLst>
          </p:cNvPr>
          <p:cNvSpPr>
            <a:spLocks noGrp="1"/>
          </p:cNvSpPr>
          <p:nvPr>
            <p:ph idx="1"/>
          </p:nvPr>
        </p:nvSpPr>
        <p:spPr>
          <a:xfrm>
            <a:off x="457200" y="1117600"/>
            <a:ext cx="8100204" cy="4792133"/>
          </a:xfrm>
        </p:spPr>
        <p:txBody>
          <a:bodyPr>
            <a:normAutofit/>
          </a:bodyPr>
          <a:lstStyle/>
          <a:p>
            <a:pPr marL="0" indent="0" algn="just">
              <a:buNone/>
            </a:pPr>
            <a:endParaRPr lang="es-MX" sz="2800" b="1" dirty="0"/>
          </a:p>
          <a:p>
            <a:pPr marL="0" indent="0" algn="just">
              <a:buNone/>
            </a:pPr>
            <a:r>
              <a:rPr lang="es-MX" sz="2800" b="1" dirty="0"/>
              <a:t>Que es la Mística?</a:t>
            </a:r>
          </a:p>
          <a:p>
            <a:pPr marL="0" indent="0" algn="just">
              <a:buNone/>
            </a:pPr>
            <a:r>
              <a:rPr lang="es-MX" sz="2400" dirty="0"/>
              <a:t>Actividad espiritual que aspira a conseguir la unión  o el contacto del alma con Dios por medios diversos (ascetismo, devoción, amor, contemplación, etc.) </a:t>
            </a:r>
          </a:p>
          <a:p>
            <a:pPr marL="0" indent="0" algn="just">
              <a:buNone/>
            </a:pPr>
            <a:endParaRPr lang="es-MX" sz="2400" dirty="0"/>
          </a:p>
          <a:p>
            <a:pPr marL="0" indent="0" algn="just">
              <a:buNone/>
            </a:pPr>
            <a:r>
              <a:rPr lang="es-MX" sz="2400" dirty="0"/>
              <a:t>Promover y practicar la Justicia y Solidaridad con nuestros hermanos para implantar el Reino de Dios en los ambientes en donde nos movemos, mediante actos honrados y ejemplares a manera de Jesús, sobre todo con los más necesitados.</a:t>
            </a:r>
          </a:p>
        </p:txBody>
      </p:sp>
      <p:sp>
        <p:nvSpPr>
          <p:cNvPr id="9" name="Título 8">
            <a:extLst>
              <a:ext uri="{FF2B5EF4-FFF2-40B4-BE49-F238E27FC236}">
                <a16:creationId xmlns:a16="http://schemas.microsoft.com/office/drawing/2014/main" id="{A75C22B9-BB97-4FFF-B27D-084ACA8DB3A0}"/>
              </a:ext>
            </a:extLst>
          </p:cNvPr>
          <p:cNvSpPr>
            <a:spLocks noGrp="1"/>
          </p:cNvSpPr>
          <p:nvPr>
            <p:ph type="title"/>
          </p:nvPr>
        </p:nvSpPr>
        <p:spPr/>
        <p:txBody>
          <a:bodyPr>
            <a:normAutofit/>
          </a:bodyPr>
          <a:lstStyle/>
          <a:p>
            <a:r>
              <a:rPr lang="es-MX" sz="3200" b="1" dirty="0">
                <a:solidFill>
                  <a:schemeClr val="tx2">
                    <a:lumMod val="60000"/>
                    <a:lumOff val="40000"/>
                  </a:schemeClr>
                </a:solidFill>
              </a:rPr>
              <a:t>MÍSTICA DE ÁREA III</a:t>
            </a:r>
          </a:p>
        </p:txBody>
      </p:sp>
    </p:spTree>
    <p:extLst>
      <p:ext uri="{BB962C8B-B14F-4D97-AF65-F5344CB8AC3E}">
        <p14:creationId xmlns:p14="http://schemas.microsoft.com/office/powerpoint/2010/main" val="3623498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 y="0"/>
            <a:ext cx="9144000" cy="6858000"/>
          </a:xfrm>
          <a:prstGeom prst="rect">
            <a:avLst/>
          </a:prstGeom>
        </p:spPr>
      </p:pic>
      <p:sp>
        <p:nvSpPr>
          <p:cNvPr id="3" name="Content Placeholder 2"/>
          <p:cNvSpPr>
            <a:spLocks noGrp="1"/>
          </p:cNvSpPr>
          <p:nvPr>
            <p:ph idx="1"/>
          </p:nvPr>
        </p:nvSpPr>
        <p:spPr>
          <a:xfrm>
            <a:off x="3623732" y="4842933"/>
            <a:ext cx="5063067" cy="1283230"/>
          </a:xfrm>
        </p:spPr>
        <p:txBody>
          <a:bodyPr/>
          <a:lstStyle/>
          <a:p>
            <a:pPr marL="0" indent="0">
              <a:buNone/>
            </a:pPr>
            <a:endParaRPr lang="en-US" dirty="0">
              <a:latin typeface="Century Gothic"/>
              <a:cs typeface="Century Gothic"/>
            </a:endParaRPr>
          </a:p>
          <a:p>
            <a:pPr marL="0" indent="0">
              <a:buNone/>
            </a:pPr>
            <a:endParaRPr lang="en-US" dirty="0">
              <a:latin typeface="Century Gothic"/>
              <a:cs typeface="Century Gothic"/>
            </a:endParaRPr>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
        <p:nvSpPr>
          <p:cNvPr id="8" name="1 Título">
            <a:extLst>
              <a:ext uri="{FF2B5EF4-FFF2-40B4-BE49-F238E27FC236}">
                <a16:creationId xmlns:a16="http://schemas.microsoft.com/office/drawing/2014/main" id="{48F5BB28-1EC8-4091-A38B-70740DA3117D}"/>
              </a:ext>
            </a:extLst>
          </p:cNvPr>
          <p:cNvSpPr txBox="1">
            <a:spLocks/>
          </p:cNvSpPr>
          <p:nvPr/>
        </p:nvSpPr>
        <p:spPr>
          <a:xfrm>
            <a:off x="2093915" y="2307154"/>
            <a:ext cx="4924992" cy="1844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a:solidFill>
                  <a:schemeClr val="tx1">
                    <a:lumMod val="75000"/>
                  </a:schemeClr>
                </a:solidFill>
                <a:latin typeface="+mj-lt"/>
                <a:ea typeface="+mj-ea"/>
                <a:cs typeface="+mj-cs"/>
              </a:defRPr>
            </a:lvl1pPr>
          </a:lstStyle>
          <a:p>
            <a:pPr algn="ctr">
              <a:defRPr/>
            </a:pPr>
            <a:r>
              <a:rPr lang="es-MX" sz="4800" b="1" dirty="0">
                <a:ln w="1905"/>
                <a:solidFill>
                  <a:schemeClr val="tx2">
                    <a:lumMod val="60000"/>
                    <a:lumOff val="40000"/>
                  </a:schemeClr>
                </a:solidFill>
                <a:effectLst>
                  <a:innerShdw blurRad="38100" dist="38100" dir="18900000">
                    <a:schemeClr val="tx2"/>
                  </a:innerShdw>
                </a:effectLst>
                <a:latin typeface="Cambria" panose="02040503050406030204" pitchFamily="18" charset="0"/>
                <a:ea typeface="Cambria" panose="02040503050406030204" pitchFamily="18" charset="0"/>
              </a:rPr>
              <a:t>HACER DEL</a:t>
            </a:r>
          </a:p>
          <a:p>
            <a:pPr algn="ctr">
              <a:defRPr/>
            </a:pPr>
            <a:r>
              <a:rPr lang="es-MX" sz="4800" b="1" dirty="0">
                <a:ln w="1905"/>
                <a:solidFill>
                  <a:schemeClr val="tx2">
                    <a:lumMod val="60000"/>
                    <a:lumOff val="40000"/>
                  </a:schemeClr>
                </a:solidFill>
                <a:effectLst>
                  <a:innerShdw blurRad="38100" dist="38100" dir="18900000">
                    <a:schemeClr val="tx2"/>
                  </a:innerShdw>
                </a:effectLst>
                <a:latin typeface="Cambria" panose="02040503050406030204" pitchFamily="18" charset="0"/>
                <a:ea typeface="Cambria" panose="02040503050406030204" pitchFamily="18" charset="0"/>
              </a:rPr>
              <a:t>AREA III   </a:t>
            </a:r>
          </a:p>
          <a:p>
            <a:pPr algn="ctr">
              <a:defRPr/>
            </a:pPr>
            <a:r>
              <a:rPr lang="es-MX" sz="4800" b="1" dirty="0">
                <a:ln w="1905"/>
                <a:solidFill>
                  <a:schemeClr val="tx2">
                    <a:lumMod val="60000"/>
                    <a:lumOff val="40000"/>
                  </a:schemeClr>
                </a:solidFill>
                <a:effectLst>
                  <a:innerShdw blurRad="38100" dist="38100" dir="18900000">
                    <a:schemeClr val="tx2"/>
                  </a:innerShdw>
                </a:effectLst>
                <a:latin typeface="Cambria" panose="02040503050406030204" pitchFamily="18" charset="0"/>
                <a:ea typeface="Cambria" panose="02040503050406030204" pitchFamily="18" charset="0"/>
              </a:rPr>
              <a:t>DIOCESANA</a:t>
            </a:r>
          </a:p>
        </p:txBody>
      </p:sp>
    </p:spTree>
    <p:extLst>
      <p:ext uri="{BB962C8B-B14F-4D97-AF65-F5344CB8AC3E}">
        <p14:creationId xmlns:p14="http://schemas.microsoft.com/office/powerpoint/2010/main" val="8441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p>
            <a:pPr algn="l"/>
            <a:r>
              <a:rPr lang="en-US" sz="3200" dirty="0">
                <a:solidFill>
                  <a:schemeClr val="tx2">
                    <a:lumMod val="60000"/>
                    <a:lumOff val="40000"/>
                  </a:schemeClr>
                </a:solidFill>
                <a:latin typeface="Century Gothic"/>
                <a:cs typeface="Century Gothic"/>
              </a:rPr>
              <a:t>                </a:t>
            </a:r>
            <a:r>
              <a:rPr lang="en-US" sz="3200" b="1" dirty="0">
                <a:solidFill>
                  <a:schemeClr val="tx2">
                    <a:lumMod val="60000"/>
                    <a:lumOff val="40000"/>
                  </a:schemeClr>
                </a:solidFill>
                <a:latin typeface="Century Gothic"/>
                <a:cs typeface="Century Gothic"/>
              </a:rPr>
              <a:t>OBJETIVOS DE ÁREA III</a:t>
            </a:r>
          </a:p>
        </p:txBody>
      </p:sp>
      <p:sp>
        <p:nvSpPr>
          <p:cNvPr id="3" name="Content Placeholder 2"/>
          <p:cNvSpPr>
            <a:spLocks noGrp="1"/>
          </p:cNvSpPr>
          <p:nvPr>
            <p:ph idx="1"/>
          </p:nvPr>
        </p:nvSpPr>
        <p:spPr>
          <a:xfrm>
            <a:off x="457200" y="1200150"/>
            <a:ext cx="8229600" cy="4926013"/>
          </a:xfrm>
        </p:spPr>
        <p:txBody>
          <a:bodyPr>
            <a:normAutofit fontScale="92500" lnSpcReduction="10000"/>
          </a:bodyPr>
          <a:lstStyle/>
          <a:p>
            <a:pPr algn="just">
              <a:buFont typeface="Arial" pitchFamily="34" charset="0"/>
              <a:buChar char="•"/>
            </a:pPr>
            <a:r>
              <a:rPr lang="es-MX" sz="2600" b="1" dirty="0"/>
              <a:t>Facilitar y unificar el hacer de los matrimonios Secretarios Diocesanos de Área III para que estén en posibilidades de:</a:t>
            </a:r>
          </a:p>
          <a:p>
            <a:pPr algn="just">
              <a:buFont typeface="Arial" pitchFamily="34" charset="0"/>
              <a:buChar char="•"/>
            </a:pPr>
            <a:endParaRPr lang="es-MX" sz="2000" b="1" dirty="0"/>
          </a:p>
          <a:p>
            <a:pPr marL="562356" lvl="1" indent="-342900" algn="just">
              <a:buFont typeface="Arial" pitchFamily="34" charset="0"/>
              <a:buChar char="•"/>
            </a:pPr>
            <a:r>
              <a:rPr lang="es-MX" sz="2400" dirty="0"/>
              <a:t> Interactuar adecuadamente con las demás áreas de su equipo</a:t>
            </a:r>
          </a:p>
          <a:p>
            <a:pPr marL="562356" lvl="1" indent="-342900" algn="just">
              <a:buFont typeface="Arial" pitchFamily="34" charset="0"/>
              <a:buChar char="•"/>
            </a:pPr>
            <a:r>
              <a:rPr lang="es-MX" sz="2400" dirty="0"/>
              <a:t>Administrar (optimizar, planear y custodiar) correctamente los recursos de su Diócesis.</a:t>
            </a:r>
          </a:p>
          <a:p>
            <a:pPr marL="562356" lvl="1" indent="-342900" algn="just">
              <a:buFont typeface="Arial" pitchFamily="34" charset="0"/>
              <a:buChar char="•"/>
            </a:pPr>
            <a:r>
              <a:rPr lang="es-MX" sz="2400" dirty="0"/>
              <a:t>Asegurar que se estructuren verdaderas comunidades de vida y servicio</a:t>
            </a:r>
          </a:p>
          <a:p>
            <a:pPr marL="562356" lvl="1" indent="-342900" algn="just">
              <a:buFont typeface="Arial" pitchFamily="34" charset="0"/>
              <a:buChar char="•"/>
            </a:pPr>
            <a:r>
              <a:rPr lang="es-MX" sz="2400" dirty="0"/>
              <a:t>Asegurar el desempeño eficiente y eficaz de los Matrimonios Secretarios de A-III del Sector</a:t>
            </a:r>
          </a:p>
          <a:p>
            <a:pPr marL="562356" lvl="1" indent="-342900" algn="just">
              <a:buFont typeface="Arial" pitchFamily="34" charset="0"/>
              <a:buChar char="•"/>
            </a:pPr>
            <a:r>
              <a:rPr lang="es-MX" sz="2400" dirty="0"/>
              <a:t>Analizar la situación económica de los sectores, informando y coadyuvando a las soluciones de los problemas, vigilar y asegurar la capacitación de todos los Matrimonios Secretarios de A-III de los Sectores que conforman la Diócesis</a:t>
            </a:r>
            <a:r>
              <a:rPr lang="en-US" sz="2000" dirty="0">
                <a:latin typeface="Century Gothic"/>
              </a:rPr>
              <a:t>.</a:t>
            </a:r>
            <a:endParaRPr lang="es-MX" sz="2000" dirty="0"/>
          </a:p>
        </p:txBody>
      </p:sp>
      <p:sp>
        <p:nvSpPr>
          <p:cNvPr id="5" name="TextBox 4"/>
          <p:cNvSpPr txBox="1"/>
          <p:nvPr/>
        </p:nvSpPr>
        <p:spPr>
          <a:xfrm>
            <a:off x="0" y="6459015"/>
            <a:ext cx="9128411" cy="369332"/>
          </a:xfrm>
          <a:prstGeom prst="rect">
            <a:avLst/>
          </a:prstGeom>
          <a:noFill/>
        </p:spPr>
        <p:txBody>
          <a:bodyPr wrap="square" rtlCol="0">
            <a:spAutoFit/>
          </a:bodyPr>
          <a:lstStyle/>
          <a:p>
            <a:pPr algn="ctr"/>
            <a:r>
              <a:rPr lang="es-ES_tradnl" i="1" dirty="0">
                <a:solidFill>
                  <a:prstClr val="white"/>
                </a:solidFill>
                <a:effectLst>
                  <a:outerShdw blurRad="50800" dist="38100" dir="2700000" algn="tl" rotWithShape="0">
                    <a:prstClr val="black">
                      <a:alpha val="40000"/>
                    </a:prstClr>
                  </a:outerShdw>
                </a:effectLst>
                <a:latin typeface="Century Gothic"/>
                <a:cs typeface="Century Gothic"/>
              </a:rPr>
              <a:t>"Familias convertidas al amor de Dios, testimonio vivo de santidad"</a:t>
            </a:r>
            <a:endParaRPr lang="en-US" i="1" dirty="0">
              <a:solidFill>
                <a:prstClr val="white"/>
              </a:solidFill>
              <a:effectLst>
                <a:outerShdw blurRad="50800" dist="38100" dir="2700000" algn="tl" rotWithShape="0">
                  <a:prstClr val="black">
                    <a:alpha val="40000"/>
                  </a:prstClr>
                </a:outerShdw>
              </a:effectLst>
              <a:latin typeface="Century Gothic"/>
              <a:cs typeface="Century Gothic"/>
            </a:endParaRPr>
          </a:p>
        </p:txBody>
      </p:sp>
    </p:spTree>
    <p:extLst>
      <p:ext uri="{BB962C8B-B14F-4D97-AF65-F5344CB8AC3E}">
        <p14:creationId xmlns:p14="http://schemas.microsoft.com/office/powerpoint/2010/main" val="1299261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3212</Words>
  <Application>Microsoft Office PowerPoint</Application>
  <PresentationFormat>Presentación en pantalla (4:3)</PresentationFormat>
  <Paragraphs>282</Paragraphs>
  <Slides>41</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41</vt:i4>
      </vt:variant>
    </vt:vector>
  </HeadingPairs>
  <TitlesOfParts>
    <vt:vector size="47" baseType="lpstr">
      <vt:lpstr>Arial</vt:lpstr>
      <vt:lpstr>Calibri</vt:lpstr>
      <vt:lpstr>Cambria</vt:lpstr>
      <vt:lpstr>Century Gothic</vt:lpstr>
      <vt:lpstr>Wingdings</vt:lpstr>
      <vt:lpstr>Office Theme</vt:lpstr>
      <vt:lpstr>SER Y HACER DEL AREA III DIOCESANA </vt:lpstr>
      <vt:lpstr>SER DEL ÁREA III</vt:lpstr>
      <vt:lpstr>Presentación de PowerPoint</vt:lpstr>
      <vt:lpstr>MACRO VALOR DEL ÁREA III</vt:lpstr>
      <vt:lpstr>Presentación de PowerPoint</vt:lpstr>
      <vt:lpstr>6 OPORTUNIDADES  DE FORMACIÓN</vt:lpstr>
      <vt:lpstr>MÍSTICA DE ÁREA III</vt:lpstr>
      <vt:lpstr>Presentación de PowerPoint</vt:lpstr>
      <vt:lpstr>                OBJETIVOS DE ÁREA III</vt:lpstr>
      <vt:lpstr>Presentación de PowerPoint</vt:lpstr>
      <vt:lpstr>Presentación de PowerPoint</vt:lpstr>
      <vt:lpstr>Presentación de PowerPoint</vt:lpstr>
      <vt:lpstr>RELACIÓN DEL PASAJE BÍBLICO CON NUESTRO APOSTOLADO</vt:lpstr>
      <vt:lpstr>Presentación de PowerPoint</vt:lpstr>
      <vt:lpstr>Presentación de PowerPoint</vt:lpstr>
      <vt:lpstr>Presentación de PowerPoint</vt:lpstr>
      <vt:lpstr>Presentación de PowerPoint</vt:lpstr>
      <vt:lpstr>LA GENEROSIDAD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F2. Capacitar a los matrimonios Responsables de Área III y establecer un sistema eficiente de recaudación de aportaciones de los miembros.</vt:lpstr>
      <vt:lpstr>F3. Administrar con eficiencia los recursos de la Diócesis (matrimonios y jóvenes), presupuestando anualmente las operaciones,  y manteniendo informada a la membresía respecto a la utilización de dichos recursos. </vt:lpstr>
      <vt:lpstr>Presentación de PowerPoint</vt:lpstr>
      <vt:lpstr>F4. Establecer, en coordinación con el matrimonio Presidente Diocesano, los convenios de aportación económica (ECN y ECS) y asegurar el cumplimiento de ambos.</vt:lpstr>
      <vt:lpstr>Presentación de PowerPoint</vt:lpstr>
      <vt:lpstr>F5.- Implementar en la Diócesis los planes y estrategias, promovidos por el matrimonio SNA-III. </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sdfsdf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sfsd sdfsdf</dc:creator>
  <cp:lastModifiedBy>MFC NACIONAL 2016-2019</cp:lastModifiedBy>
  <cp:revision>53</cp:revision>
  <dcterms:created xsi:type="dcterms:W3CDTF">2019-08-30T21:38:12Z</dcterms:created>
  <dcterms:modified xsi:type="dcterms:W3CDTF">2019-10-10T02:15:11Z</dcterms:modified>
</cp:coreProperties>
</file>